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74" r:id="rId4"/>
    <p:sldId id="258" r:id="rId5"/>
    <p:sldId id="259" r:id="rId6"/>
    <p:sldId id="260" r:id="rId7"/>
    <p:sldId id="261" r:id="rId8"/>
    <p:sldId id="262" r:id="rId9"/>
    <p:sldId id="263" r:id="rId10"/>
    <p:sldId id="264" r:id="rId11"/>
    <p:sldId id="265" r:id="rId12"/>
    <p:sldId id="266" r:id="rId13"/>
    <p:sldId id="267" r:id="rId14"/>
    <p:sldId id="268" r:id="rId15"/>
    <p:sldId id="269" r:id="rId16"/>
    <p:sldId id="270" r:id="rId17"/>
    <p:sldId id="271" r:id="rId18"/>
    <p:sldId id="275" r:id="rId19"/>
    <p:sldId id="276" r:id="rId20"/>
    <p:sldId id="272" r:id="rId21"/>
    <p:sldId id="277" r:id="rId22"/>
    <p:sldId id="278" r:id="rId23"/>
  </p:sldIdLst>
  <p:sldSz cx="9144000" cy="6858000" type="screen4x3"/>
  <p:notesSz cx="6858000" cy="9144000"/>
  <p:defaultTextStyle>
    <a:defPPr>
      <a:defRPr lang="zh-CN"/>
    </a:defPPr>
    <a:lvl1pPr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1pPr>
    <a:lvl2pPr marL="4572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2pPr>
    <a:lvl3pPr marL="9144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3pPr>
    <a:lvl4pPr marL="13716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4pPr>
    <a:lvl5pPr marL="18288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8" d="100"/>
          <a:sy n="78" d="100"/>
        </p:scale>
        <p:origin x="1522" y="67"/>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30BE468E-E166-9561-A4B1-CD768EB6B239}"/>
              </a:ext>
            </a:extLst>
          </p:cNvPr>
          <p:cNvSpPr>
            <a:spLocks noGrp="1"/>
          </p:cNvSpPr>
          <p:nvPr>
            <p:ph type="ctrTitle"/>
          </p:nvPr>
        </p:nvSpPr>
        <p:spPr>
          <a:xfrm>
            <a:off x="1143000" y="1122363"/>
            <a:ext cx="6858000" cy="2387600"/>
          </a:xfrm>
        </p:spPr>
        <p:txBody>
          <a:bodyPr anchor="b"/>
          <a:lstStyle>
            <a:lvl1pPr algn="ctr">
              <a:defRPr sz="6000"/>
            </a:lvl1pPr>
          </a:lstStyle>
          <a:p>
            <a:r>
              <a:rPr lang="zh-CN" altLang="en-US"/>
              <a:t>单击此处编辑母版标题样式</a:t>
            </a:r>
          </a:p>
        </p:txBody>
      </p:sp>
      <p:sp>
        <p:nvSpPr>
          <p:cNvPr id="3" name="副标题 2">
            <a:extLst>
              <a:ext uri="{FF2B5EF4-FFF2-40B4-BE49-F238E27FC236}">
                <a16:creationId xmlns:a16="http://schemas.microsoft.com/office/drawing/2014/main" id="{47963392-EA02-58BF-2430-A591618608AE}"/>
              </a:ext>
            </a:extLst>
          </p:cNvPr>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a:t>单击此处编辑母版副标题样式</a:t>
            </a:r>
          </a:p>
        </p:txBody>
      </p:sp>
      <p:sp>
        <p:nvSpPr>
          <p:cNvPr id="4" name="日期占位符 3">
            <a:extLst>
              <a:ext uri="{FF2B5EF4-FFF2-40B4-BE49-F238E27FC236}">
                <a16:creationId xmlns:a16="http://schemas.microsoft.com/office/drawing/2014/main" id="{EF5B6CA4-EA87-885C-052C-38308E23D800}"/>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3640AEC6-7F23-2BF1-E597-F7E73724BEFA}"/>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781D670D-A128-952E-F7C8-364801BAF120}"/>
              </a:ext>
            </a:extLst>
          </p:cNvPr>
          <p:cNvSpPr>
            <a:spLocks noGrp="1"/>
          </p:cNvSpPr>
          <p:nvPr>
            <p:ph type="sldNum" sz="quarter" idx="12"/>
          </p:nvPr>
        </p:nvSpPr>
        <p:spPr/>
        <p:txBody>
          <a:bodyPr/>
          <a:lstStyle>
            <a:lvl1pPr>
              <a:defRPr/>
            </a:lvl1pPr>
          </a:lstStyle>
          <a:p>
            <a:fld id="{BD79DA39-D295-4FAE-93CA-3CA110673CBC}" type="slidenum">
              <a:rPr lang="en-US" altLang="zh-CN"/>
              <a:pPr/>
              <a:t>‹#›</a:t>
            </a:fld>
            <a:endParaRPr lang="en-US" altLang="zh-CN"/>
          </a:p>
        </p:txBody>
      </p:sp>
    </p:spTree>
    <p:extLst>
      <p:ext uri="{BB962C8B-B14F-4D97-AF65-F5344CB8AC3E}">
        <p14:creationId xmlns:p14="http://schemas.microsoft.com/office/powerpoint/2010/main" val="284202268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164E996D-8964-58D8-B397-9F06C389B356}"/>
              </a:ext>
            </a:extLst>
          </p:cNvPr>
          <p:cNvSpPr>
            <a:spLocks noGrp="1"/>
          </p:cNvSpPr>
          <p:nvPr>
            <p:ph type="title"/>
          </p:nvPr>
        </p:nvSpPr>
        <p:spPr/>
        <p:txBody>
          <a:bodyPr/>
          <a:lstStyle/>
          <a:p>
            <a:r>
              <a:rPr lang="zh-CN" altLang="en-US"/>
              <a:t>单击此处编辑母版标题样式</a:t>
            </a:r>
          </a:p>
        </p:txBody>
      </p:sp>
      <p:sp>
        <p:nvSpPr>
          <p:cNvPr id="3" name="竖排文字占位符 2">
            <a:extLst>
              <a:ext uri="{FF2B5EF4-FFF2-40B4-BE49-F238E27FC236}">
                <a16:creationId xmlns:a16="http://schemas.microsoft.com/office/drawing/2014/main" id="{B0E66CC6-0429-83E7-1AD0-E62251263EA5}"/>
              </a:ext>
            </a:extLst>
          </p:cNvPr>
          <p:cNvSpPr>
            <a:spLocks noGrp="1"/>
          </p:cNvSpPr>
          <p:nvPr>
            <p:ph type="body" orient="vert" idx="1"/>
          </p:nvPr>
        </p:nvSpPr>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F784F00D-8CF8-DF22-26AF-80C590684C69}"/>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73159565-77FC-C4E5-B252-792129BA0080}"/>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1C06C926-45E5-A701-B18F-1459DC93CC69}"/>
              </a:ext>
            </a:extLst>
          </p:cNvPr>
          <p:cNvSpPr>
            <a:spLocks noGrp="1"/>
          </p:cNvSpPr>
          <p:nvPr>
            <p:ph type="sldNum" sz="quarter" idx="12"/>
          </p:nvPr>
        </p:nvSpPr>
        <p:spPr/>
        <p:txBody>
          <a:bodyPr/>
          <a:lstStyle>
            <a:lvl1pPr>
              <a:defRPr/>
            </a:lvl1pPr>
          </a:lstStyle>
          <a:p>
            <a:fld id="{9F9A3E7A-8759-496F-9968-23548475B02C}" type="slidenum">
              <a:rPr lang="en-US" altLang="zh-CN"/>
              <a:pPr/>
              <a:t>‹#›</a:t>
            </a:fld>
            <a:endParaRPr lang="en-US" altLang="zh-CN"/>
          </a:p>
        </p:txBody>
      </p:sp>
    </p:spTree>
    <p:extLst>
      <p:ext uri="{BB962C8B-B14F-4D97-AF65-F5344CB8AC3E}">
        <p14:creationId xmlns:p14="http://schemas.microsoft.com/office/powerpoint/2010/main" val="414970325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a:extLst>
              <a:ext uri="{FF2B5EF4-FFF2-40B4-BE49-F238E27FC236}">
                <a16:creationId xmlns:a16="http://schemas.microsoft.com/office/drawing/2014/main" id="{714C2F90-0931-6512-C914-3523D0ED70DE}"/>
              </a:ext>
            </a:extLst>
          </p:cNvPr>
          <p:cNvSpPr>
            <a:spLocks noGrp="1"/>
          </p:cNvSpPr>
          <p:nvPr>
            <p:ph type="title" orient="vert"/>
          </p:nvPr>
        </p:nvSpPr>
        <p:spPr>
          <a:xfrm>
            <a:off x="6629400" y="274638"/>
            <a:ext cx="2057400" cy="5851525"/>
          </a:xfrm>
        </p:spPr>
        <p:txBody>
          <a:bodyPr vert="eaVert"/>
          <a:lstStyle/>
          <a:p>
            <a:r>
              <a:rPr lang="zh-CN" altLang="en-US"/>
              <a:t>单击此处编辑母版标题样式</a:t>
            </a:r>
          </a:p>
        </p:txBody>
      </p:sp>
      <p:sp>
        <p:nvSpPr>
          <p:cNvPr id="3" name="竖排文字占位符 2">
            <a:extLst>
              <a:ext uri="{FF2B5EF4-FFF2-40B4-BE49-F238E27FC236}">
                <a16:creationId xmlns:a16="http://schemas.microsoft.com/office/drawing/2014/main" id="{0B696BF0-7AB1-089A-385F-57F71EE09C06}"/>
              </a:ext>
            </a:extLst>
          </p:cNvPr>
          <p:cNvSpPr>
            <a:spLocks noGrp="1"/>
          </p:cNvSpPr>
          <p:nvPr>
            <p:ph type="body" orient="vert" idx="1"/>
          </p:nvPr>
        </p:nvSpPr>
        <p:spPr>
          <a:xfrm>
            <a:off x="457200" y="274638"/>
            <a:ext cx="6019800" cy="5851525"/>
          </a:xfrm>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67B6DDBE-8D2D-DE5D-1137-4BD3495F2F1E}"/>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ACD43BB8-C3D2-2F2B-3B19-1080FAB4DEF9}"/>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89D3DF2C-EBEF-C51C-A389-8E9E1A690252}"/>
              </a:ext>
            </a:extLst>
          </p:cNvPr>
          <p:cNvSpPr>
            <a:spLocks noGrp="1"/>
          </p:cNvSpPr>
          <p:nvPr>
            <p:ph type="sldNum" sz="quarter" idx="12"/>
          </p:nvPr>
        </p:nvSpPr>
        <p:spPr/>
        <p:txBody>
          <a:bodyPr/>
          <a:lstStyle>
            <a:lvl1pPr>
              <a:defRPr/>
            </a:lvl1pPr>
          </a:lstStyle>
          <a:p>
            <a:fld id="{46A87607-167F-4BEF-806B-C197029516BF}" type="slidenum">
              <a:rPr lang="en-US" altLang="zh-CN"/>
              <a:pPr/>
              <a:t>‹#›</a:t>
            </a:fld>
            <a:endParaRPr lang="en-US" altLang="zh-CN"/>
          </a:p>
        </p:txBody>
      </p:sp>
    </p:spTree>
    <p:extLst>
      <p:ext uri="{BB962C8B-B14F-4D97-AF65-F5344CB8AC3E}">
        <p14:creationId xmlns:p14="http://schemas.microsoft.com/office/powerpoint/2010/main" val="2325646481"/>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标题和表格">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49820911-C1F8-7909-8B1A-44BBE43A03C9}"/>
              </a:ext>
            </a:extLst>
          </p:cNvPr>
          <p:cNvSpPr>
            <a:spLocks noGrp="1"/>
          </p:cNvSpPr>
          <p:nvPr>
            <p:ph type="title"/>
          </p:nvPr>
        </p:nvSpPr>
        <p:spPr>
          <a:xfrm>
            <a:off x="457200" y="274638"/>
            <a:ext cx="8229600" cy="1143000"/>
          </a:xfrm>
        </p:spPr>
        <p:txBody>
          <a:bodyPr/>
          <a:lstStyle/>
          <a:p>
            <a:r>
              <a:rPr lang="zh-CN" altLang="en-US"/>
              <a:t>单击此处编辑母版标题样式</a:t>
            </a:r>
          </a:p>
        </p:txBody>
      </p:sp>
      <p:sp>
        <p:nvSpPr>
          <p:cNvPr id="3" name="表格占位符 2">
            <a:extLst>
              <a:ext uri="{FF2B5EF4-FFF2-40B4-BE49-F238E27FC236}">
                <a16:creationId xmlns:a16="http://schemas.microsoft.com/office/drawing/2014/main" id="{B270CD80-B734-B08B-8690-EAB38AC764CD}"/>
              </a:ext>
            </a:extLst>
          </p:cNvPr>
          <p:cNvSpPr>
            <a:spLocks noGrp="1"/>
          </p:cNvSpPr>
          <p:nvPr>
            <p:ph type="tbl" idx="1"/>
          </p:nvPr>
        </p:nvSpPr>
        <p:spPr>
          <a:xfrm>
            <a:off x="457200" y="1600200"/>
            <a:ext cx="8229600" cy="4525963"/>
          </a:xfrm>
        </p:spPr>
        <p:txBody>
          <a:bodyPr/>
          <a:lstStyle/>
          <a:p>
            <a:endParaRPr lang="zh-CN" altLang="en-US"/>
          </a:p>
        </p:txBody>
      </p:sp>
      <p:sp>
        <p:nvSpPr>
          <p:cNvPr id="4" name="日期占位符 3">
            <a:extLst>
              <a:ext uri="{FF2B5EF4-FFF2-40B4-BE49-F238E27FC236}">
                <a16:creationId xmlns:a16="http://schemas.microsoft.com/office/drawing/2014/main" id="{7D4BC7B0-2D7C-A2DA-7A5F-915131474818}"/>
              </a:ext>
            </a:extLst>
          </p:cNvPr>
          <p:cNvSpPr>
            <a:spLocks noGrp="1"/>
          </p:cNvSpPr>
          <p:nvPr>
            <p:ph type="dt" sz="half" idx="10"/>
          </p:nvPr>
        </p:nvSpPr>
        <p:spPr>
          <a:xfrm>
            <a:off x="457200" y="6245225"/>
            <a:ext cx="2133600" cy="476250"/>
          </a:xfrm>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D4FD8883-6150-3C9A-F448-317E3A962A47}"/>
              </a:ext>
            </a:extLst>
          </p:cNvPr>
          <p:cNvSpPr>
            <a:spLocks noGrp="1"/>
          </p:cNvSpPr>
          <p:nvPr>
            <p:ph type="ftr" sz="quarter" idx="11"/>
          </p:nvPr>
        </p:nvSpPr>
        <p:spPr>
          <a:xfrm>
            <a:off x="3124200" y="6245225"/>
            <a:ext cx="2895600" cy="476250"/>
          </a:xfrm>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5F37EF6C-3AEB-B889-BC5E-74491305F1D8}"/>
              </a:ext>
            </a:extLst>
          </p:cNvPr>
          <p:cNvSpPr>
            <a:spLocks noGrp="1"/>
          </p:cNvSpPr>
          <p:nvPr>
            <p:ph type="sldNum" sz="quarter" idx="12"/>
          </p:nvPr>
        </p:nvSpPr>
        <p:spPr>
          <a:xfrm>
            <a:off x="6553200" y="6245225"/>
            <a:ext cx="2133600" cy="476250"/>
          </a:xfrm>
        </p:spPr>
        <p:txBody>
          <a:bodyPr/>
          <a:lstStyle>
            <a:lvl1pPr>
              <a:defRPr/>
            </a:lvl1pPr>
          </a:lstStyle>
          <a:p>
            <a:fld id="{4BA41EB0-83F2-482E-BBE3-5E30FA16D1C5}" type="slidenum">
              <a:rPr lang="en-US" altLang="zh-CN"/>
              <a:pPr/>
              <a:t>‹#›</a:t>
            </a:fld>
            <a:endParaRPr lang="en-US" altLang="zh-CN"/>
          </a:p>
        </p:txBody>
      </p:sp>
    </p:spTree>
    <p:extLst>
      <p:ext uri="{BB962C8B-B14F-4D97-AF65-F5344CB8AC3E}">
        <p14:creationId xmlns:p14="http://schemas.microsoft.com/office/powerpoint/2010/main" val="171095246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B1C3EA88-541E-444A-018E-527F61D44FF3}"/>
              </a:ext>
            </a:extLst>
          </p:cNvPr>
          <p:cNvSpPr>
            <a:spLocks noGrp="1"/>
          </p:cNvSpPr>
          <p:nvPr>
            <p:ph type="title"/>
          </p:nvPr>
        </p:nvSpPr>
        <p:spPr/>
        <p:txBody>
          <a:bodyPr/>
          <a:lstStyle/>
          <a:p>
            <a:r>
              <a:rPr lang="zh-CN" altLang="en-US"/>
              <a:t>单击此处编辑母版标题样式</a:t>
            </a:r>
          </a:p>
        </p:txBody>
      </p:sp>
      <p:sp>
        <p:nvSpPr>
          <p:cNvPr id="3" name="内容占位符 2">
            <a:extLst>
              <a:ext uri="{FF2B5EF4-FFF2-40B4-BE49-F238E27FC236}">
                <a16:creationId xmlns:a16="http://schemas.microsoft.com/office/drawing/2014/main" id="{93C796F8-2613-838C-F601-34DB90D78A93}"/>
              </a:ext>
            </a:extLst>
          </p:cNvPr>
          <p:cNvSpPr>
            <a:spLocks noGrp="1"/>
          </p:cNvSpPr>
          <p:nvPr>
            <p:ph idx="1"/>
          </p:nvPr>
        </p:nvSpPr>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D8EB822C-7DD4-1640-E132-88005BD3782E}"/>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44879B32-83AD-0022-C83F-F4B01FFE3EC1}"/>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B09A9C2E-609D-EFC6-416A-CA7739F1CD57}"/>
              </a:ext>
            </a:extLst>
          </p:cNvPr>
          <p:cNvSpPr>
            <a:spLocks noGrp="1"/>
          </p:cNvSpPr>
          <p:nvPr>
            <p:ph type="sldNum" sz="quarter" idx="12"/>
          </p:nvPr>
        </p:nvSpPr>
        <p:spPr/>
        <p:txBody>
          <a:bodyPr/>
          <a:lstStyle>
            <a:lvl1pPr>
              <a:defRPr/>
            </a:lvl1pPr>
          </a:lstStyle>
          <a:p>
            <a:fld id="{A2A7C63D-7849-4822-A12D-BF286A515252}" type="slidenum">
              <a:rPr lang="en-US" altLang="zh-CN"/>
              <a:pPr/>
              <a:t>‹#›</a:t>
            </a:fld>
            <a:endParaRPr lang="en-US" altLang="zh-CN"/>
          </a:p>
        </p:txBody>
      </p:sp>
    </p:spTree>
    <p:extLst>
      <p:ext uri="{BB962C8B-B14F-4D97-AF65-F5344CB8AC3E}">
        <p14:creationId xmlns:p14="http://schemas.microsoft.com/office/powerpoint/2010/main" val="241995419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69CC6626-AD7E-F33C-B178-CD8C36009070}"/>
              </a:ext>
            </a:extLst>
          </p:cNvPr>
          <p:cNvSpPr>
            <a:spLocks noGrp="1"/>
          </p:cNvSpPr>
          <p:nvPr>
            <p:ph type="title"/>
          </p:nvPr>
        </p:nvSpPr>
        <p:spPr>
          <a:xfrm>
            <a:off x="623888" y="1709738"/>
            <a:ext cx="7886700" cy="2852737"/>
          </a:xfrm>
        </p:spPr>
        <p:txBody>
          <a:bodyPr anchor="b"/>
          <a:lstStyle>
            <a:lvl1pPr>
              <a:defRPr sz="6000"/>
            </a:lvl1pPr>
          </a:lstStyle>
          <a:p>
            <a:r>
              <a:rPr lang="zh-CN" altLang="en-US"/>
              <a:t>单击此处编辑母版标题样式</a:t>
            </a:r>
          </a:p>
        </p:txBody>
      </p:sp>
      <p:sp>
        <p:nvSpPr>
          <p:cNvPr id="3" name="文本占位符 2">
            <a:extLst>
              <a:ext uri="{FF2B5EF4-FFF2-40B4-BE49-F238E27FC236}">
                <a16:creationId xmlns:a16="http://schemas.microsoft.com/office/drawing/2014/main" id="{B6EE79F2-6C3B-6B0F-6E15-020694EEAA34}"/>
              </a:ext>
            </a:extLst>
          </p:cNvPr>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zh-CN" altLang="en-US"/>
              <a:t>单击此处编辑母版文本样式</a:t>
            </a:r>
          </a:p>
        </p:txBody>
      </p:sp>
      <p:sp>
        <p:nvSpPr>
          <p:cNvPr id="4" name="日期占位符 3">
            <a:extLst>
              <a:ext uri="{FF2B5EF4-FFF2-40B4-BE49-F238E27FC236}">
                <a16:creationId xmlns:a16="http://schemas.microsoft.com/office/drawing/2014/main" id="{0DF5B5F1-8E38-3620-AFF9-D8EE89CC0703}"/>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8A8F195A-CB26-956E-82E2-38CBF380338B}"/>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55AB0398-2096-AC2B-48FA-33469619799B}"/>
              </a:ext>
            </a:extLst>
          </p:cNvPr>
          <p:cNvSpPr>
            <a:spLocks noGrp="1"/>
          </p:cNvSpPr>
          <p:nvPr>
            <p:ph type="sldNum" sz="quarter" idx="12"/>
          </p:nvPr>
        </p:nvSpPr>
        <p:spPr/>
        <p:txBody>
          <a:bodyPr/>
          <a:lstStyle>
            <a:lvl1pPr>
              <a:defRPr/>
            </a:lvl1pPr>
          </a:lstStyle>
          <a:p>
            <a:fld id="{7BACC89B-900E-428D-8571-256CDB12711F}" type="slidenum">
              <a:rPr lang="en-US" altLang="zh-CN"/>
              <a:pPr/>
              <a:t>‹#›</a:t>
            </a:fld>
            <a:endParaRPr lang="en-US" altLang="zh-CN"/>
          </a:p>
        </p:txBody>
      </p:sp>
    </p:spTree>
    <p:extLst>
      <p:ext uri="{BB962C8B-B14F-4D97-AF65-F5344CB8AC3E}">
        <p14:creationId xmlns:p14="http://schemas.microsoft.com/office/powerpoint/2010/main" val="365349242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3CD93B97-EEE5-411C-5517-2C58C7B19F0D}"/>
              </a:ext>
            </a:extLst>
          </p:cNvPr>
          <p:cNvSpPr>
            <a:spLocks noGrp="1"/>
          </p:cNvSpPr>
          <p:nvPr>
            <p:ph type="title"/>
          </p:nvPr>
        </p:nvSpPr>
        <p:spPr/>
        <p:txBody>
          <a:bodyPr/>
          <a:lstStyle/>
          <a:p>
            <a:r>
              <a:rPr lang="zh-CN" altLang="en-US"/>
              <a:t>单击此处编辑母版标题样式</a:t>
            </a:r>
          </a:p>
        </p:txBody>
      </p:sp>
      <p:sp>
        <p:nvSpPr>
          <p:cNvPr id="3" name="内容占位符 2">
            <a:extLst>
              <a:ext uri="{FF2B5EF4-FFF2-40B4-BE49-F238E27FC236}">
                <a16:creationId xmlns:a16="http://schemas.microsoft.com/office/drawing/2014/main" id="{FD8B27F0-EB8C-AC9F-DD5B-88AD0E468313}"/>
              </a:ext>
            </a:extLst>
          </p:cNvPr>
          <p:cNvSpPr>
            <a:spLocks noGrp="1"/>
          </p:cNvSpPr>
          <p:nvPr>
            <p:ph sz="half" idx="1"/>
          </p:nvPr>
        </p:nvSpPr>
        <p:spPr>
          <a:xfrm>
            <a:off x="457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内容占位符 3">
            <a:extLst>
              <a:ext uri="{FF2B5EF4-FFF2-40B4-BE49-F238E27FC236}">
                <a16:creationId xmlns:a16="http://schemas.microsoft.com/office/drawing/2014/main" id="{978A50D5-71A4-5A45-36D9-BBF425CA8ABA}"/>
              </a:ext>
            </a:extLst>
          </p:cNvPr>
          <p:cNvSpPr>
            <a:spLocks noGrp="1"/>
          </p:cNvSpPr>
          <p:nvPr>
            <p:ph sz="half" idx="2"/>
          </p:nvPr>
        </p:nvSpPr>
        <p:spPr>
          <a:xfrm>
            <a:off x="4648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日期占位符 4">
            <a:extLst>
              <a:ext uri="{FF2B5EF4-FFF2-40B4-BE49-F238E27FC236}">
                <a16:creationId xmlns:a16="http://schemas.microsoft.com/office/drawing/2014/main" id="{4F950140-3535-9BBC-0767-71DAC760A311}"/>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38063A09-3F59-4E72-0E24-4DD5A07ACF3D}"/>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E607F32D-1F10-FF21-42DD-853E04A43B5C}"/>
              </a:ext>
            </a:extLst>
          </p:cNvPr>
          <p:cNvSpPr>
            <a:spLocks noGrp="1"/>
          </p:cNvSpPr>
          <p:nvPr>
            <p:ph type="sldNum" sz="quarter" idx="12"/>
          </p:nvPr>
        </p:nvSpPr>
        <p:spPr/>
        <p:txBody>
          <a:bodyPr/>
          <a:lstStyle>
            <a:lvl1pPr>
              <a:defRPr/>
            </a:lvl1pPr>
          </a:lstStyle>
          <a:p>
            <a:fld id="{712E0B79-3D5D-45F0-95D6-93291EB51FD1}" type="slidenum">
              <a:rPr lang="en-US" altLang="zh-CN"/>
              <a:pPr/>
              <a:t>‹#›</a:t>
            </a:fld>
            <a:endParaRPr lang="en-US" altLang="zh-CN"/>
          </a:p>
        </p:txBody>
      </p:sp>
    </p:spTree>
    <p:extLst>
      <p:ext uri="{BB962C8B-B14F-4D97-AF65-F5344CB8AC3E}">
        <p14:creationId xmlns:p14="http://schemas.microsoft.com/office/powerpoint/2010/main" val="425957701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DEB0AEAF-B896-5DEB-F029-35F6B90F389E}"/>
              </a:ext>
            </a:extLst>
          </p:cNvPr>
          <p:cNvSpPr>
            <a:spLocks noGrp="1"/>
          </p:cNvSpPr>
          <p:nvPr>
            <p:ph type="title"/>
          </p:nvPr>
        </p:nvSpPr>
        <p:spPr>
          <a:xfrm>
            <a:off x="630238" y="365125"/>
            <a:ext cx="7886700" cy="1325563"/>
          </a:xfrm>
        </p:spPr>
        <p:txBody>
          <a:bodyPr/>
          <a:lstStyle/>
          <a:p>
            <a:r>
              <a:rPr lang="zh-CN" altLang="en-US"/>
              <a:t>单击此处编辑母版标题样式</a:t>
            </a:r>
          </a:p>
        </p:txBody>
      </p:sp>
      <p:sp>
        <p:nvSpPr>
          <p:cNvPr id="3" name="文本占位符 2">
            <a:extLst>
              <a:ext uri="{FF2B5EF4-FFF2-40B4-BE49-F238E27FC236}">
                <a16:creationId xmlns:a16="http://schemas.microsoft.com/office/drawing/2014/main" id="{2BBFC361-0632-A5C2-EDA9-56561AAD2CCB}"/>
              </a:ext>
            </a:extLst>
          </p:cNvPr>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4" name="内容占位符 3">
            <a:extLst>
              <a:ext uri="{FF2B5EF4-FFF2-40B4-BE49-F238E27FC236}">
                <a16:creationId xmlns:a16="http://schemas.microsoft.com/office/drawing/2014/main" id="{57C51862-A427-C081-77B3-5A0F6DF7F3C3}"/>
              </a:ext>
            </a:extLst>
          </p:cNvPr>
          <p:cNvSpPr>
            <a:spLocks noGrp="1"/>
          </p:cNvSpPr>
          <p:nvPr>
            <p:ph sz="half" idx="2"/>
          </p:nvPr>
        </p:nvSpPr>
        <p:spPr>
          <a:xfrm>
            <a:off x="630238" y="2505075"/>
            <a:ext cx="3868737"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文本占位符 4">
            <a:extLst>
              <a:ext uri="{FF2B5EF4-FFF2-40B4-BE49-F238E27FC236}">
                <a16:creationId xmlns:a16="http://schemas.microsoft.com/office/drawing/2014/main" id="{DC4D6B40-8D69-89E2-33C4-7E85871F41A7}"/>
              </a:ext>
            </a:extLst>
          </p:cNvPr>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6" name="内容占位符 5">
            <a:extLst>
              <a:ext uri="{FF2B5EF4-FFF2-40B4-BE49-F238E27FC236}">
                <a16:creationId xmlns:a16="http://schemas.microsoft.com/office/drawing/2014/main" id="{D3B4016D-26AC-DBEF-353A-FC3C949FE032}"/>
              </a:ext>
            </a:extLst>
          </p:cNvPr>
          <p:cNvSpPr>
            <a:spLocks noGrp="1"/>
          </p:cNvSpPr>
          <p:nvPr>
            <p:ph sz="quarter" idx="4"/>
          </p:nvPr>
        </p:nvSpPr>
        <p:spPr>
          <a:xfrm>
            <a:off x="4629150" y="2505075"/>
            <a:ext cx="3887788"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7" name="日期占位符 6">
            <a:extLst>
              <a:ext uri="{FF2B5EF4-FFF2-40B4-BE49-F238E27FC236}">
                <a16:creationId xmlns:a16="http://schemas.microsoft.com/office/drawing/2014/main" id="{B9E1E481-8178-6D0A-2348-A5F57528C5DF}"/>
              </a:ext>
            </a:extLst>
          </p:cNvPr>
          <p:cNvSpPr>
            <a:spLocks noGrp="1"/>
          </p:cNvSpPr>
          <p:nvPr>
            <p:ph type="dt" sz="half" idx="10"/>
          </p:nvPr>
        </p:nvSpPr>
        <p:spPr/>
        <p:txBody>
          <a:bodyPr/>
          <a:lstStyle>
            <a:lvl1pPr>
              <a:defRPr/>
            </a:lvl1pPr>
          </a:lstStyle>
          <a:p>
            <a:endParaRPr lang="en-US" altLang="zh-CN"/>
          </a:p>
        </p:txBody>
      </p:sp>
      <p:sp>
        <p:nvSpPr>
          <p:cNvPr id="8" name="页脚占位符 7">
            <a:extLst>
              <a:ext uri="{FF2B5EF4-FFF2-40B4-BE49-F238E27FC236}">
                <a16:creationId xmlns:a16="http://schemas.microsoft.com/office/drawing/2014/main" id="{3BA37F7C-0E68-35DB-4EB6-0491EDA4407D}"/>
              </a:ext>
            </a:extLst>
          </p:cNvPr>
          <p:cNvSpPr>
            <a:spLocks noGrp="1"/>
          </p:cNvSpPr>
          <p:nvPr>
            <p:ph type="ftr" sz="quarter" idx="11"/>
          </p:nvPr>
        </p:nvSpPr>
        <p:spPr/>
        <p:txBody>
          <a:bodyPr/>
          <a:lstStyle>
            <a:lvl1pPr>
              <a:defRPr/>
            </a:lvl1pPr>
          </a:lstStyle>
          <a:p>
            <a:endParaRPr lang="en-US" altLang="zh-CN"/>
          </a:p>
        </p:txBody>
      </p:sp>
      <p:sp>
        <p:nvSpPr>
          <p:cNvPr id="9" name="灯片编号占位符 8">
            <a:extLst>
              <a:ext uri="{FF2B5EF4-FFF2-40B4-BE49-F238E27FC236}">
                <a16:creationId xmlns:a16="http://schemas.microsoft.com/office/drawing/2014/main" id="{EADBC911-C388-27D1-4F91-14723EAE7FBF}"/>
              </a:ext>
            </a:extLst>
          </p:cNvPr>
          <p:cNvSpPr>
            <a:spLocks noGrp="1"/>
          </p:cNvSpPr>
          <p:nvPr>
            <p:ph type="sldNum" sz="quarter" idx="12"/>
          </p:nvPr>
        </p:nvSpPr>
        <p:spPr/>
        <p:txBody>
          <a:bodyPr/>
          <a:lstStyle>
            <a:lvl1pPr>
              <a:defRPr/>
            </a:lvl1pPr>
          </a:lstStyle>
          <a:p>
            <a:fld id="{DE18BB73-A3D8-43EF-841B-81F38F78DCD0}" type="slidenum">
              <a:rPr lang="en-US" altLang="zh-CN"/>
              <a:pPr/>
              <a:t>‹#›</a:t>
            </a:fld>
            <a:endParaRPr lang="en-US" altLang="zh-CN"/>
          </a:p>
        </p:txBody>
      </p:sp>
    </p:spTree>
    <p:extLst>
      <p:ext uri="{BB962C8B-B14F-4D97-AF65-F5344CB8AC3E}">
        <p14:creationId xmlns:p14="http://schemas.microsoft.com/office/powerpoint/2010/main" val="180639517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999F2E72-6B00-DF01-0A90-75A7108AF46B}"/>
              </a:ext>
            </a:extLst>
          </p:cNvPr>
          <p:cNvSpPr>
            <a:spLocks noGrp="1"/>
          </p:cNvSpPr>
          <p:nvPr>
            <p:ph type="title"/>
          </p:nvPr>
        </p:nvSpPr>
        <p:spPr/>
        <p:txBody>
          <a:bodyPr/>
          <a:lstStyle/>
          <a:p>
            <a:r>
              <a:rPr lang="zh-CN" altLang="en-US"/>
              <a:t>单击此处编辑母版标题样式</a:t>
            </a:r>
          </a:p>
        </p:txBody>
      </p:sp>
      <p:sp>
        <p:nvSpPr>
          <p:cNvPr id="3" name="日期占位符 2">
            <a:extLst>
              <a:ext uri="{FF2B5EF4-FFF2-40B4-BE49-F238E27FC236}">
                <a16:creationId xmlns:a16="http://schemas.microsoft.com/office/drawing/2014/main" id="{9BF7CEAE-45B4-0133-8496-803DEA085B14}"/>
              </a:ext>
            </a:extLst>
          </p:cNvPr>
          <p:cNvSpPr>
            <a:spLocks noGrp="1"/>
          </p:cNvSpPr>
          <p:nvPr>
            <p:ph type="dt" sz="half" idx="10"/>
          </p:nvPr>
        </p:nvSpPr>
        <p:spPr/>
        <p:txBody>
          <a:bodyPr/>
          <a:lstStyle>
            <a:lvl1pPr>
              <a:defRPr/>
            </a:lvl1pPr>
          </a:lstStyle>
          <a:p>
            <a:endParaRPr lang="en-US" altLang="zh-CN"/>
          </a:p>
        </p:txBody>
      </p:sp>
      <p:sp>
        <p:nvSpPr>
          <p:cNvPr id="4" name="页脚占位符 3">
            <a:extLst>
              <a:ext uri="{FF2B5EF4-FFF2-40B4-BE49-F238E27FC236}">
                <a16:creationId xmlns:a16="http://schemas.microsoft.com/office/drawing/2014/main" id="{ABAAF4E0-AC88-8C5C-1186-FAFB8FEF8FFD}"/>
              </a:ext>
            </a:extLst>
          </p:cNvPr>
          <p:cNvSpPr>
            <a:spLocks noGrp="1"/>
          </p:cNvSpPr>
          <p:nvPr>
            <p:ph type="ftr" sz="quarter" idx="11"/>
          </p:nvPr>
        </p:nvSpPr>
        <p:spPr/>
        <p:txBody>
          <a:bodyPr/>
          <a:lstStyle>
            <a:lvl1pPr>
              <a:defRPr/>
            </a:lvl1pPr>
          </a:lstStyle>
          <a:p>
            <a:endParaRPr lang="en-US" altLang="zh-CN"/>
          </a:p>
        </p:txBody>
      </p:sp>
      <p:sp>
        <p:nvSpPr>
          <p:cNvPr id="5" name="灯片编号占位符 4">
            <a:extLst>
              <a:ext uri="{FF2B5EF4-FFF2-40B4-BE49-F238E27FC236}">
                <a16:creationId xmlns:a16="http://schemas.microsoft.com/office/drawing/2014/main" id="{044F58E3-491B-CB1F-CC6B-0381E2C869C7}"/>
              </a:ext>
            </a:extLst>
          </p:cNvPr>
          <p:cNvSpPr>
            <a:spLocks noGrp="1"/>
          </p:cNvSpPr>
          <p:nvPr>
            <p:ph type="sldNum" sz="quarter" idx="12"/>
          </p:nvPr>
        </p:nvSpPr>
        <p:spPr/>
        <p:txBody>
          <a:bodyPr/>
          <a:lstStyle>
            <a:lvl1pPr>
              <a:defRPr/>
            </a:lvl1pPr>
          </a:lstStyle>
          <a:p>
            <a:fld id="{D21EA7F0-44B9-48CE-BAC6-88E743108064}" type="slidenum">
              <a:rPr lang="en-US" altLang="zh-CN"/>
              <a:pPr/>
              <a:t>‹#›</a:t>
            </a:fld>
            <a:endParaRPr lang="en-US" altLang="zh-CN"/>
          </a:p>
        </p:txBody>
      </p:sp>
    </p:spTree>
    <p:extLst>
      <p:ext uri="{BB962C8B-B14F-4D97-AF65-F5344CB8AC3E}">
        <p14:creationId xmlns:p14="http://schemas.microsoft.com/office/powerpoint/2010/main" val="49670931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a:extLst>
              <a:ext uri="{FF2B5EF4-FFF2-40B4-BE49-F238E27FC236}">
                <a16:creationId xmlns:a16="http://schemas.microsoft.com/office/drawing/2014/main" id="{71731F06-9524-65E6-9F99-98DAAAB139F9}"/>
              </a:ext>
            </a:extLst>
          </p:cNvPr>
          <p:cNvSpPr>
            <a:spLocks noGrp="1"/>
          </p:cNvSpPr>
          <p:nvPr>
            <p:ph type="dt" sz="half" idx="10"/>
          </p:nvPr>
        </p:nvSpPr>
        <p:spPr/>
        <p:txBody>
          <a:bodyPr/>
          <a:lstStyle>
            <a:lvl1pPr>
              <a:defRPr/>
            </a:lvl1pPr>
          </a:lstStyle>
          <a:p>
            <a:endParaRPr lang="en-US" altLang="zh-CN"/>
          </a:p>
        </p:txBody>
      </p:sp>
      <p:sp>
        <p:nvSpPr>
          <p:cNvPr id="3" name="页脚占位符 2">
            <a:extLst>
              <a:ext uri="{FF2B5EF4-FFF2-40B4-BE49-F238E27FC236}">
                <a16:creationId xmlns:a16="http://schemas.microsoft.com/office/drawing/2014/main" id="{8E9F8090-990E-F7AE-66B3-1F2DAA467C53}"/>
              </a:ext>
            </a:extLst>
          </p:cNvPr>
          <p:cNvSpPr>
            <a:spLocks noGrp="1"/>
          </p:cNvSpPr>
          <p:nvPr>
            <p:ph type="ftr" sz="quarter" idx="11"/>
          </p:nvPr>
        </p:nvSpPr>
        <p:spPr/>
        <p:txBody>
          <a:bodyPr/>
          <a:lstStyle>
            <a:lvl1pPr>
              <a:defRPr/>
            </a:lvl1pPr>
          </a:lstStyle>
          <a:p>
            <a:endParaRPr lang="en-US" altLang="zh-CN"/>
          </a:p>
        </p:txBody>
      </p:sp>
      <p:sp>
        <p:nvSpPr>
          <p:cNvPr id="4" name="灯片编号占位符 3">
            <a:extLst>
              <a:ext uri="{FF2B5EF4-FFF2-40B4-BE49-F238E27FC236}">
                <a16:creationId xmlns:a16="http://schemas.microsoft.com/office/drawing/2014/main" id="{73CBC78D-FD0F-C033-EF56-C285B0773650}"/>
              </a:ext>
            </a:extLst>
          </p:cNvPr>
          <p:cNvSpPr>
            <a:spLocks noGrp="1"/>
          </p:cNvSpPr>
          <p:nvPr>
            <p:ph type="sldNum" sz="quarter" idx="12"/>
          </p:nvPr>
        </p:nvSpPr>
        <p:spPr/>
        <p:txBody>
          <a:bodyPr/>
          <a:lstStyle>
            <a:lvl1pPr>
              <a:defRPr/>
            </a:lvl1pPr>
          </a:lstStyle>
          <a:p>
            <a:fld id="{09A9AD6F-58E2-4B7E-BF7C-B0FF79C317F5}" type="slidenum">
              <a:rPr lang="en-US" altLang="zh-CN"/>
              <a:pPr/>
              <a:t>‹#›</a:t>
            </a:fld>
            <a:endParaRPr lang="en-US" altLang="zh-CN"/>
          </a:p>
        </p:txBody>
      </p:sp>
    </p:spTree>
    <p:extLst>
      <p:ext uri="{BB962C8B-B14F-4D97-AF65-F5344CB8AC3E}">
        <p14:creationId xmlns:p14="http://schemas.microsoft.com/office/powerpoint/2010/main" val="178683924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5B6FB531-0D60-C636-E38A-662266F1FF38}"/>
              </a:ext>
            </a:extLst>
          </p:cNvPr>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内容占位符 2">
            <a:extLst>
              <a:ext uri="{FF2B5EF4-FFF2-40B4-BE49-F238E27FC236}">
                <a16:creationId xmlns:a16="http://schemas.microsoft.com/office/drawing/2014/main" id="{BCA5E8EB-9FB3-78CB-E7CB-786A91C08683}"/>
              </a:ext>
            </a:extLst>
          </p:cNvPr>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文本占位符 3">
            <a:extLst>
              <a:ext uri="{FF2B5EF4-FFF2-40B4-BE49-F238E27FC236}">
                <a16:creationId xmlns:a16="http://schemas.microsoft.com/office/drawing/2014/main" id="{0E4C81C5-D634-468D-18DA-D8C10FCE7142}"/>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4">
            <a:extLst>
              <a:ext uri="{FF2B5EF4-FFF2-40B4-BE49-F238E27FC236}">
                <a16:creationId xmlns:a16="http://schemas.microsoft.com/office/drawing/2014/main" id="{1F2FB868-C6D2-C6DF-3553-D6911F75F48B}"/>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6B31B897-2F8A-CC25-62FE-834F24056847}"/>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EC089EE7-2D96-3682-EB5D-37C1211ABC29}"/>
              </a:ext>
            </a:extLst>
          </p:cNvPr>
          <p:cNvSpPr>
            <a:spLocks noGrp="1"/>
          </p:cNvSpPr>
          <p:nvPr>
            <p:ph type="sldNum" sz="quarter" idx="12"/>
          </p:nvPr>
        </p:nvSpPr>
        <p:spPr/>
        <p:txBody>
          <a:bodyPr/>
          <a:lstStyle>
            <a:lvl1pPr>
              <a:defRPr/>
            </a:lvl1pPr>
          </a:lstStyle>
          <a:p>
            <a:fld id="{D209F6C1-4C1F-460E-BD27-A282DCBAB67F}" type="slidenum">
              <a:rPr lang="en-US" altLang="zh-CN"/>
              <a:pPr/>
              <a:t>‹#›</a:t>
            </a:fld>
            <a:endParaRPr lang="en-US" altLang="zh-CN"/>
          </a:p>
        </p:txBody>
      </p:sp>
    </p:spTree>
    <p:extLst>
      <p:ext uri="{BB962C8B-B14F-4D97-AF65-F5344CB8AC3E}">
        <p14:creationId xmlns:p14="http://schemas.microsoft.com/office/powerpoint/2010/main" val="207987326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CC74F2B1-21B6-95EE-9A74-D8BEAFDCC07F}"/>
              </a:ext>
            </a:extLst>
          </p:cNvPr>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图片占位符 2">
            <a:extLst>
              <a:ext uri="{FF2B5EF4-FFF2-40B4-BE49-F238E27FC236}">
                <a16:creationId xmlns:a16="http://schemas.microsoft.com/office/drawing/2014/main" id="{9396611A-014C-3104-57AE-71280BA11CE8}"/>
              </a:ext>
            </a:extLst>
          </p:cNvPr>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a:extLst>
              <a:ext uri="{FF2B5EF4-FFF2-40B4-BE49-F238E27FC236}">
                <a16:creationId xmlns:a16="http://schemas.microsoft.com/office/drawing/2014/main" id="{C15CE5D1-84AA-9358-093C-A5F7A91EA512}"/>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4">
            <a:extLst>
              <a:ext uri="{FF2B5EF4-FFF2-40B4-BE49-F238E27FC236}">
                <a16:creationId xmlns:a16="http://schemas.microsoft.com/office/drawing/2014/main" id="{FD9B48D7-FF57-97D0-597D-4985B89E1EF8}"/>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C3806120-A6D9-2FC8-4EF7-548BAD5E1F64}"/>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485E00E7-A96E-C7A5-508F-9FAD64978B29}"/>
              </a:ext>
            </a:extLst>
          </p:cNvPr>
          <p:cNvSpPr>
            <a:spLocks noGrp="1"/>
          </p:cNvSpPr>
          <p:nvPr>
            <p:ph type="sldNum" sz="quarter" idx="12"/>
          </p:nvPr>
        </p:nvSpPr>
        <p:spPr/>
        <p:txBody>
          <a:bodyPr/>
          <a:lstStyle>
            <a:lvl1pPr>
              <a:defRPr/>
            </a:lvl1pPr>
          </a:lstStyle>
          <a:p>
            <a:fld id="{36093B12-BF64-47A3-A090-CEB6EEFDCA89}" type="slidenum">
              <a:rPr lang="en-US" altLang="zh-CN"/>
              <a:pPr/>
              <a:t>‹#›</a:t>
            </a:fld>
            <a:endParaRPr lang="en-US" altLang="zh-CN"/>
          </a:p>
        </p:txBody>
      </p:sp>
    </p:spTree>
    <p:extLst>
      <p:ext uri="{BB962C8B-B14F-4D97-AF65-F5344CB8AC3E}">
        <p14:creationId xmlns:p14="http://schemas.microsoft.com/office/powerpoint/2010/main" val="95524450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3B9BDFE8-2EF5-E84A-7681-06CCA3B3899F}"/>
              </a:ext>
            </a:extLst>
          </p:cNvPr>
          <p:cNvSpPr>
            <a:spLocks noGrp="1" noChangeArrowheads="1"/>
          </p:cNvSpPr>
          <p:nvPr>
            <p:ph type="title"/>
          </p:nvPr>
        </p:nvSpPr>
        <p:spPr bwMode="auto">
          <a:xfrm>
            <a:off x="457200" y="274638"/>
            <a:ext cx="82296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zh-CN" altLang="en-US"/>
              <a:t>单击此处编辑母版标题样式</a:t>
            </a:r>
          </a:p>
        </p:txBody>
      </p:sp>
      <p:sp>
        <p:nvSpPr>
          <p:cNvPr id="1027" name="Rectangle 3">
            <a:extLst>
              <a:ext uri="{FF2B5EF4-FFF2-40B4-BE49-F238E27FC236}">
                <a16:creationId xmlns:a16="http://schemas.microsoft.com/office/drawing/2014/main" id="{D53092CD-A835-F22D-BC50-B9F488FBB124}"/>
              </a:ext>
            </a:extLst>
          </p:cNvPr>
          <p:cNvSpPr>
            <a:spLocks noGrp="1" noChangeArrowheads="1"/>
          </p:cNvSpPr>
          <p:nvPr>
            <p:ph type="body" idx="1"/>
          </p:nvPr>
        </p:nvSpPr>
        <p:spPr bwMode="auto">
          <a:xfrm>
            <a:off x="457200" y="1600200"/>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1028" name="Rectangle 4">
            <a:extLst>
              <a:ext uri="{FF2B5EF4-FFF2-40B4-BE49-F238E27FC236}">
                <a16:creationId xmlns:a16="http://schemas.microsoft.com/office/drawing/2014/main" id="{2FB42CAB-68FA-8D36-0861-BC05B872E8AB}"/>
              </a:ext>
            </a:extLst>
          </p:cNvPr>
          <p:cNvSpPr>
            <a:spLocks noGrp="1" noChangeArrowheads="1"/>
          </p:cNvSpPr>
          <p:nvPr>
            <p:ph type="dt" sz="half" idx="2"/>
          </p:nvPr>
        </p:nvSpPr>
        <p:spPr bwMode="auto">
          <a:xfrm>
            <a:off x="457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vl1pPr>
          </a:lstStyle>
          <a:p>
            <a:endParaRPr lang="en-US" altLang="zh-CN"/>
          </a:p>
        </p:txBody>
      </p:sp>
      <p:sp>
        <p:nvSpPr>
          <p:cNvPr id="1029" name="Rectangle 5">
            <a:extLst>
              <a:ext uri="{FF2B5EF4-FFF2-40B4-BE49-F238E27FC236}">
                <a16:creationId xmlns:a16="http://schemas.microsoft.com/office/drawing/2014/main" id="{9640456C-987A-9C86-A306-B59D2054D0EE}"/>
              </a:ext>
            </a:extLst>
          </p:cNvPr>
          <p:cNvSpPr>
            <a:spLocks noGrp="1" noChangeArrowheads="1"/>
          </p:cNvSpPr>
          <p:nvPr>
            <p:ph type="ftr" sz="quarter" idx="3"/>
          </p:nvPr>
        </p:nvSpPr>
        <p:spPr bwMode="auto">
          <a:xfrm>
            <a:off x="3124200" y="6245225"/>
            <a:ext cx="2895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vl1pPr>
          </a:lstStyle>
          <a:p>
            <a:endParaRPr lang="en-US" altLang="zh-CN"/>
          </a:p>
        </p:txBody>
      </p:sp>
      <p:sp>
        <p:nvSpPr>
          <p:cNvPr id="1030" name="Rectangle 6">
            <a:extLst>
              <a:ext uri="{FF2B5EF4-FFF2-40B4-BE49-F238E27FC236}">
                <a16:creationId xmlns:a16="http://schemas.microsoft.com/office/drawing/2014/main" id="{6D08F067-C6FA-75A0-232D-3D4DFC8E3C17}"/>
              </a:ext>
            </a:extLst>
          </p:cNvPr>
          <p:cNvSpPr>
            <a:spLocks noGrp="1" noChangeArrowheads="1"/>
          </p:cNvSpPr>
          <p:nvPr>
            <p:ph type="sldNum" sz="quarter" idx="4"/>
          </p:nvPr>
        </p:nvSpPr>
        <p:spPr bwMode="auto">
          <a:xfrm>
            <a:off x="6553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vl1pPr>
          </a:lstStyle>
          <a:p>
            <a:fld id="{34AB5C0E-1E31-49FF-BCC4-2D6704B8070A}" type="slidenum">
              <a:rPr lang="en-US" altLang="zh-CN"/>
              <a:pPr/>
              <a:t>‹#›</a:t>
            </a:fld>
            <a:endParaRPr lang="en-US" altLang="zh-CN"/>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ctr" rtl="0" fontAlgn="base">
        <a:spcBef>
          <a:spcPct val="0"/>
        </a:spcBef>
        <a:spcAft>
          <a:spcPct val="0"/>
        </a:spcAft>
        <a:defRPr sz="4400" kern="1200">
          <a:solidFill>
            <a:schemeClr val="tx2"/>
          </a:solidFill>
          <a:latin typeface="+mj-lt"/>
          <a:ea typeface="+mj-ea"/>
          <a:cs typeface="+mj-cs"/>
        </a:defRPr>
      </a:lvl1pPr>
      <a:lvl2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2pPr>
      <a:lvl3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3pPr>
      <a:lvl4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4pPr>
      <a:lvl5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5pPr>
      <a:lvl6pPr marL="4572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6pPr>
      <a:lvl7pPr marL="9144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7pPr>
      <a:lvl8pPr marL="13716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8pPr>
      <a:lvl9pPr marL="18288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9pPr>
    </p:titleStyle>
    <p:bodyStyle>
      <a:lvl1pPr marL="342900" indent="-342900" algn="l" rtl="0" fontAlgn="base">
        <a:spcBef>
          <a:spcPct val="20000"/>
        </a:spcBef>
        <a:spcAft>
          <a:spcPct val="0"/>
        </a:spcAft>
        <a:buChar char="•"/>
        <a:defRPr sz="3200" kern="1200">
          <a:solidFill>
            <a:schemeClr val="tx1"/>
          </a:solidFill>
          <a:latin typeface="+mn-lt"/>
          <a:ea typeface="+mn-ea"/>
          <a:cs typeface="+mn-cs"/>
        </a:defRPr>
      </a:lvl1pPr>
      <a:lvl2pPr marL="742950" indent="-285750" algn="l" rtl="0" fontAlgn="base">
        <a:spcBef>
          <a:spcPct val="20000"/>
        </a:spcBef>
        <a:spcAft>
          <a:spcPct val="0"/>
        </a:spcAft>
        <a:buChar char="–"/>
        <a:defRPr sz="2800" kern="1200">
          <a:solidFill>
            <a:schemeClr val="tx1"/>
          </a:solidFill>
          <a:latin typeface="+mn-lt"/>
          <a:ea typeface="+mn-ea"/>
          <a:cs typeface="+mn-cs"/>
        </a:defRPr>
      </a:lvl2pPr>
      <a:lvl3pPr marL="1143000" indent="-228600" algn="l" rtl="0" fontAlgn="base">
        <a:spcBef>
          <a:spcPct val="20000"/>
        </a:spcBef>
        <a:spcAft>
          <a:spcPct val="0"/>
        </a:spcAft>
        <a:buChar char="•"/>
        <a:defRPr sz="2400" kern="1200">
          <a:solidFill>
            <a:schemeClr val="tx1"/>
          </a:solidFill>
          <a:latin typeface="+mn-lt"/>
          <a:ea typeface="+mn-ea"/>
          <a:cs typeface="+mn-cs"/>
        </a:defRPr>
      </a:lvl3pPr>
      <a:lvl4pPr marL="1600200" indent="-228600" algn="l" rtl="0" fontAlgn="base">
        <a:spcBef>
          <a:spcPct val="20000"/>
        </a:spcBef>
        <a:spcAft>
          <a:spcPct val="0"/>
        </a:spcAft>
        <a:buChar char="–"/>
        <a:defRPr sz="2000" kern="1200">
          <a:solidFill>
            <a:schemeClr val="tx1"/>
          </a:solidFill>
          <a:latin typeface="+mn-lt"/>
          <a:ea typeface="+mn-ea"/>
          <a:cs typeface="+mn-cs"/>
        </a:defRPr>
      </a:lvl4pPr>
      <a:lvl5pPr marL="2057400" indent="-228600" algn="l" rtl="0" fontAlgn="base">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FAAA1F68-56B8-9F1C-FE27-409C87011CBB}"/>
              </a:ext>
            </a:extLst>
          </p:cNvPr>
          <p:cNvSpPr>
            <a:spLocks noGrp="1" noChangeArrowheads="1"/>
          </p:cNvSpPr>
          <p:nvPr>
            <p:ph type="ctrTitle"/>
          </p:nvPr>
        </p:nvSpPr>
        <p:spPr>
          <a:xfrm>
            <a:off x="685800" y="2130425"/>
            <a:ext cx="7772400" cy="1470025"/>
          </a:xfrm>
        </p:spPr>
        <p:txBody>
          <a:bodyPr anchor="ctr"/>
          <a:lstStyle/>
          <a:p>
            <a:r>
              <a:rPr lang="zh-CN" altLang="en-US" sz="4400"/>
              <a:t>第三部分</a:t>
            </a:r>
          </a:p>
        </p:txBody>
      </p:sp>
      <p:sp>
        <p:nvSpPr>
          <p:cNvPr id="2051" name="Rectangle 3">
            <a:extLst>
              <a:ext uri="{FF2B5EF4-FFF2-40B4-BE49-F238E27FC236}">
                <a16:creationId xmlns:a16="http://schemas.microsoft.com/office/drawing/2014/main" id="{DD7B2709-4A9F-F82B-D4F3-0A9B9C11DAFE}"/>
              </a:ext>
            </a:extLst>
          </p:cNvPr>
          <p:cNvSpPr>
            <a:spLocks noGrp="1" noChangeArrowheads="1"/>
          </p:cNvSpPr>
          <p:nvPr>
            <p:ph type="subTitle" idx="1"/>
          </p:nvPr>
        </p:nvSpPr>
        <p:spPr>
          <a:xfrm>
            <a:off x="1371600" y="3886200"/>
            <a:ext cx="6400800" cy="1752600"/>
          </a:xfrm>
        </p:spPr>
        <p:txBody>
          <a:bodyPr/>
          <a:lstStyle/>
          <a:p>
            <a:r>
              <a:rPr lang="zh-CN" altLang="en-US" sz="3200"/>
              <a:t>保险营销渠道 </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a:extLst>
              <a:ext uri="{FF2B5EF4-FFF2-40B4-BE49-F238E27FC236}">
                <a16:creationId xmlns:a16="http://schemas.microsoft.com/office/drawing/2014/main" id="{1F445E63-F497-9138-E0B8-72F6EF0198D1}"/>
              </a:ext>
            </a:extLst>
          </p:cNvPr>
          <p:cNvSpPr>
            <a:spLocks noGrp="1" noChangeArrowheads="1"/>
          </p:cNvSpPr>
          <p:nvPr>
            <p:ph type="title"/>
          </p:nvPr>
        </p:nvSpPr>
        <p:spPr/>
        <p:txBody>
          <a:bodyPr/>
          <a:lstStyle/>
          <a:p>
            <a:r>
              <a:rPr lang="zh-CN" altLang="en-US" dirty="0"/>
              <a:t>二、</a:t>
            </a:r>
            <a:r>
              <a:rPr lang="zh-CN" altLang="en-US" b="1" dirty="0"/>
              <a:t>间接营销</a:t>
            </a:r>
            <a:r>
              <a:rPr lang="zh-CN" altLang="en-US" dirty="0"/>
              <a:t> </a:t>
            </a:r>
          </a:p>
        </p:txBody>
      </p:sp>
      <p:sp>
        <p:nvSpPr>
          <p:cNvPr id="12291" name="Rectangle 3">
            <a:extLst>
              <a:ext uri="{FF2B5EF4-FFF2-40B4-BE49-F238E27FC236}">
                <a16:creationId xmlns:a16="http://schemas.microsoft.com/office/drawing/2014/main" id="{F4489CCF-5315-E1EF-4A2F-442FD64CCDB7}"/>
              </a:ext>
            </a:extLst>
          </p:cNvPr>
          <p:cNvSpPr>
            <a:spLocks noGrp="1" noChangeArrowheads="1"/>
          </p:cNvSpPr>
          <p:nvPr>
            <p:ph type="body" idx="1"/>
          </p:nvPr>
        </p:nvSpPr>
        <p:spPr/>
        <p:txBody>
          <a:bodyPr/>
          <a:lstStyle/>
          <a:p>
            <a:r>
              <a:rPr lang="zh-CN" altLang="en-US" dirty="0"/>
              <a:t>间接营销指保险公司与投保人之间不进行直接的接触，而是通过一个或者几个、通过一层或者几层中间商把商品出售给客户。</a:t>
            </a:r>
          </a:p>
          <a:p>
            <a:r>
              <a:rPr lang="zh-CN" altLang="en-US" dirty="0"/>
              <a:t>经纪人和代理人是间接营销体系中主要的保险中介。 </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13341" name="Group 29">
            <a:extLst>
              <a:ext uri="{FF2B5EF4-FFF2-40B4-BE49-F238E27FC236}">
                <a16:creationId xmlns:a16="http://schemas.microsoft.com/office/drawing/2014/main" id="{F3225B80-C522-4624-564E-41E69E6DC168}"/>
              </a:ext>
            </a:extLst>
          </p:cNvPr>
          <p:cNvGraphicFramePr>
            <a:graphicFrameLocks noGrp="1"/>
          </p:cNvGraphicFramePr>
          <p:nvPr>
            <p:extLst>
              <p:ext uri="{D42A27DB-BD31-4B8C-83A1-F6EECF244321}">
                <p14:modId xmlns:p14="http://schemas.microsoft.com/office/powerpoint/2010/main" val="2837731681"/>
              </p:ext>
            </p:extLst>
          </p:nvPr>
        </p:nvGraphicFramePr>
        <p:xfrm>
          <a:off x="539750" y="836613"/>
          <a:ext cx="8135938" cy="4968876"/>
        </p:xfrm>
        <a:graphic>
          <a:graphicData uri="http://schemas.openxmlformats.org/drawingml/2006/table">
            <a:tbl>
              <a:tblPr/>
              <a:tblGrid>
                <a:gridCol w="8135938">
                  <a:extLst>
                    <a:ext uri="{9D8B030D-6E8A-4147-A177-3AD203B41FA5}">
                      <a16:colId xmlns:a16="http://schemas.microsoft.com/office/drawing/2014/main" val="3967551599"/>
                    </a:ext>
                  </a:extLst>
                </a:gridCol>
              </a:tblGrid>
              <a:tr h="615950">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dirty="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间接营销的优点：</a:t>
                      </a:r>
                      <a:endParaRPr kumimoji="0" lang="zh-CN" altLang="en-US" sz="20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543225349"/>
                  </a:ext>
                </a:extLst>
              </a:tr>
              <a:tr h="1639888">
                <a:tc>
                  <a:txBody>
                    <a:bodyPr/>
                    <a:lstStyle>
                      <a:lvl1pPr>
                        <a:spcBef>
                          <a:spcPct val="20000"/>
                        </a:spcBef>
                        <a:tabLst>
                          <a:tab pos="533400" algn="l"/>
                        </a:tabLst>
                        <a:defRPr sz="2800">
                          <a:solidFill>
                            <a:schemeClr val="tx1"/>
                          </a:solidFill>
                          <a:latin typeface="Arial" panose="020B0604020202020204" pitchFamily="34" charset="0"/>
                          <a:ea typeface="宋体" panose="02010600030101010101" pitchFamily="2" charset="-122"/>
                        </a:defRPr>
                      </a:lvl1pPr>
                      <a:lvl2pPr>
                        <a:spcBef>
                          <a:spcPct val="20000"/>
                        </a:spcBef>
                        <a:tabLst>
                          <a:tab pos="533400" algn="l"/>
                        </a:tabLst>
                        <a:defRPr sz="2400">
                          <a:solidFill>
                            <a:schemeClr val="tx1"/>
                          </a:solidFill>
                          <a:latin typeface="Arial" panose="020B0604020202020204" pitchFamily="34" charset="0"/>
                          <a:ea typeface="宋体" panose="02010600030101010101" pitchFamily="2" charset="-122"/>
                        </a:defRPr>
                      </a:lvl2pPr>
                      <a:lvl3pPr>
                        <a:spcBef>
                          <a:spcPct val="20000"/>
                        </a:spcBef>
                        <a:tabLst>
                          <a:tab pos="533400" algn="l"/>
                        </a:tabLst>
                        <a:defRPr sz="2000">
                          <a:solidFill>
                            <a:schemeClr val="tx1"/>
                          </a:solidFill>
                          <a:latin typeface="Arial" panose="020B0604020202020204" pitchFamily="34" charset="0"/>
                          <a:ea typeface="宋体" panose="02010600030101010101" pitchFamily="2" charset="-122"/>
                        </a:defRPr>
                      </a:lvl3pPr>
                      <a:lvl4pPr>
                        <a:spcBef>
                          <a:spcPct val="20000"/>
                        </a:spcBef>
                        <a:tabLst>
                          <a:tab pos="533400" algn="l"/>
                        </a:tabLst>
                        <a:defRPr>
                          <a:solidFill>
                            <a:schemeClr val="tx1"/>
                          </a:solidFill>
                          <a:latin typeface="Arial" panose="020B0604020202020204" pitchFamily="34" charset="0"/>
                          <a:ea typeface="宋体" panose="02010600030101010101" pitchFamily="2" charset="-122"/>
                        </a:defRPr>
                      </a:lvl4pPr>
                      <a:lvl5pPr>
                        <a:spcBef>
                          <a:spcPct val="20000"/>
                        </a:spcBef>
                        <a:tabLst>
                          <a:tab pos="533400" algn="l"/>
                        </a:tabLst>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tabLst>
                          <a:tab pos="533400" algn="l"/>
                        </a:tabLs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tabLst>
                          <a:tab pos="533400" algn="l"/>
                        </a:tabLs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tabLst>
                          <a:tab pos="533400" algn="l"/>
                        </a:tabLs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tabLst>
                          <a:tab pos="533400" algn="l"/>
                        </a:tabLst>
                        <a:defRPr>
                          <a:solidFill>
                            <a:schemeClr val="tx1"/>
                          </a:solidFill>
                          <a:latin typeface="Arial" panose="020B0604020202020204" pitchFamily="34" charset="0"/>
                          <a:ea typeface="宋体" panose="02010600030101010101" pitchFamily="2" charset="-122"/>
                        </a:defRPr>
                      </a:lvl9pPr>
                    </a:lstStyle>
                    <a:p>
                      <a:pPr marL="457200" marR="0" lvl="1" indent="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5334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专业分工，有利于保险公司集中力量进行保险产品的创新，提供高质量的服务</a:t>
                      </a: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5334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有利于保险公司节约流动资金，减少流动资金的占用额</a:t>
                      </a: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5334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有利于借助中介迅速占领市场</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2998721352"/>
                  </a:ext>
                </a:extLst>
              </a:tr>
              <a:tr h="615950">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间接营销的缺点：</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970313675"/>
                  </a:ext>
                </a:extLst>
              </a:tr>
              <a:tr h="2097088">
                <a:tc>
                  <a:txBody>
                    <a:bodyPr/>
                    <a:lstStyle>
                      <a:lvl1pPr>
                        <a:spcBef>
                          <a:spcPct val="20000"/>
                        </a:spcBef>
                        <a:tabLst>
                          <a:tab pos="533400" algn="l"/>
                        </a:tabLst>
                        <a:defRPr sz="2800">
                          <a:solidFill>
                            <a:schemeClr val="tx1"/>
                          </a:solidFill>
                          <a:latin typeface="Arial" panose="020B0604020202020204" pitchFamily="34" charset="0"/>
                          <a:ea typeface="宋体" panose="02010600030101010101" pitchFamily="2" charset="-122"/>
                        </a:defRPr>
                      </a:lvl1pPr>
                      <a:lvl2pPr>
                        <a:spcBef>
                          <a:spcPct val="20000"/>
                        </a:spcBef>
                        <a:tabLst>
                          <a:tab pos="533400" algn="l"/>
                        </a:tabLst>
                        <a:defRPr sz="2400">
                          <a:solidFill>
                            <a:schemeClr val="tx1"/>
                          </a:solidFill>
                          <a:latin typeface="Arial" panose="020B0604020202020204" pitchFamily="34" charset="0"/>
                          <a:ea typeface="宋体" panose="02010600030101010101" pitchFamily="2" charset="-122"/>
                        </a:defRPr>
                      </a:lvl2pPr>
                      <a:lvl3pPr>
                        <a:spcBef>
                          <a:spcPct val="20000"/>
                        </a:spcBef>
                        <a:tabLst>
                          <a:tab pos="533400" algn="l"/>
                        </a:tabLst>
                        <a:defRPr sz="2000">
                          <a:solidFill>
                            <a:schemeClr val="tx1"/>
                          </a:solidFill>
                          <a:latin typeface="Arial" panose="020B0604020202020204" pitchFamily="34" charset="0"/>
                          <a:ea typeface="宋体" panose="02010600030101010101" pitchFamily="2" charset="-122"/>
                        </a:defRPr>
                      </a:lvl3pPr>
                      <a:lvl4pPr>
                        <a:spcBef>
                          <a:spcPct val="20000"/>
                        </a:spcBef>
                        <a:tabLst>
                          <a:tab pos="533400" algn="l"/>
                        </a:tabLst>
                        <a:defRPr>
                          <a:solidFill>
                            <a:schemeClr val="tx1"/>
                          </a:solidFill>
                          <a:latin typeface="Arial" panose="020B0604020202020204" pitchFamily="34" charset="0"/>
                          <a:ea typeface="宋体" panose="02010600030101010101" pitchFamily="2" charset="-122"/>
                        </a:defRPr>
                      </a:lvl4pPr>
                      <a:lvl5pPr>
                        <a:spcBef>
                          <a:spcPct val="20000"/>
                        </a:spcBef>
                        <a:tabLst>
                          <a:tab pos="533400" algn="l"/>
                        </a:tabLst>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tabLst>
                          <a:tab pos="533400" algn="l"/>
                        </a:tabLs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tabLst>
                          <a:tab pos="533400" algn="l"/>
                        </a:tabLs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tabLst>
                          <a:tab pos="533400" algn="l"/>
                        </a:tabLs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tabLst>
                          <a:tab pos="533400" algn="l"/>
                        </a:tabLst>
                        <a:defRPr>
                          <a:solidFill>
                            <a:schemeClr val="tx1"/>
                          </a:solidFill>
                          <a:latin typeface="Arial" panose="020B0604020202020204" pitchFamily="34" charset="0"/>
                          <a:ea typeface="宋体" panose="02010600030101010101" pitchFamily="2" charset="-122"/>
                        </a:defRPr>
                      </a:lvl9pPr>
                    </a:lstStyle>
                    <a:p>
                      <a:pPr marL="457200" marR="0" lvl="1" indent="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533400" algn="l"/>
                        </a:tabLst>
                      </a:pPr>
                      <a:r>
                        <a:rPr kumimoji="0" lang="zh-CN" altLang="en-US" sz="2000" b="0" i="0" u="none" strike="noStrike" cap="none" normalizeH="0" baseline="0" dirty="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容易被竞争者所替代</a:t>
                      </a: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533400" algn="l"/>
                        </a:tabLst>
                      </a:pPr>
                      <a:r>
                        <a:rPr kumimoji="0" lang="zh-CN" altLang="en-US" sz="2000" b="0" i="0" u="none" strike="noStrike" cap="none" normalizeH="0" baseline="0" dirty="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不利于与消费者的沟通，无法直接了解市场信息</a:t>
                      </a: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533400" algn="l"/>
                        </a:tabLst>
                      </a:pPr>
                      <a:r>
                        <a:rPr kumimoji="0" lang="zh-CN" altLang="en-US" sz="2000" b="0" i="0" u="none" strike="noStrike" cap="none" normalizeH="0" baseline="0" dirty="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销售费用比较高，需要支付佣金</a:t>
                      </a: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533400" algn="l"/>
                        </a:tabLst>
                      </a:pPr>
                      <a:r>
                        <a:rPr kumimoji="0" lang="zh-CN" altLang="en-US" sz="2000" b="0" i="0" u="none" strike="noStrike" cap="none" normalizeH="0" baseline="0" dirty="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推广新产品的所需时间较长</a:t>
                      </a: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533400" algn="l"/>
                        </a:tabLst>
                      </a:pPr>
                      <a:r>
                        <a:rPr kumimoji="0" lang="zh-CN" altLang="en-US" sz="2000" b="0" i="0" u="none" strike="noStrike" cap="none" normalizeH="0" baseline="0" dirty="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不利于保险公司的控制</a:t>
                      </a:r>
                      <a:endParaRPr kumimoji="0" lang="zh-CN" altLang="en-US" sz="20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3059726167"/>
                  </a:ext>
                </a:extLst>
              </a:tr>
            </a:tbl>
          </a:graphicData>
        </a:graphic>
      </p:graphicFrame>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a:extLst>
              <a:ext uri="{FF2B5EF4-FFF2-40B4-BE49-F238E27FC236}">
                <a16:creationId xmlns:a16="http://schemas.microsoft.com/office/drawing/2014/main" id="{B3F73309-1B4D-9121-DA25-3A4E59049522}"/>
              </a:ext>
            </a:extLst>
          </p:cNvPr>
          <p:cNvSpPr>
            <a:spLocks noGrp="1" noChangeArrowheads="1"/>
          </p:cNvSpPr>
          <p:nvPr>
            <p:ph type="title"/>
          </p:nvPr>
        </p:nvSpPr>
        <p:spPr/>
        <p:txBody>
          <a:bodyPr/>
          <a:lstStyle/>
          <a:p>
            <a:endParaRPr lang="zh-CN" altLang="zh-CN"/>
          </a:p>
        </p:txBody>
      </p:sp>
      <p:sp>
        <p:nvSpPr>
          <p:cNvPr id="14339" name="Rectangle 3">
            <a:extLst>
              <a:ext uri="{FF2B5EF4-FFF2-40B4-BE49-F238E27FC236}">
                <a16:creationId xmlns:a16="http://schemas.microsoft.com/office/drawing/2014/main" id="{BF57E49E-E688-18FF-7ED4-8C3C1D856866}"/>
              </a:ext>
            </a:extLst>
          </p:cNvPr>
          <p:cNvSpPr>
            <a:spLocks noGrp="1" noChangeArrowheads="1"/>
          </p:cNvSpPr>
          <p:nvPr>
            <p:ph type="body" idx="1"/>
          </p:nvPr>
        </p:nvSpPr>
        <p:spPr/>
        <p:txBody>
          <a:bodyPr/>
          <a:lstStyle/>
          <a:p>
            <a:pPr marL="609600" indent="-609600"/>
            <a:r>
              <a:rPr lang="zh-CN" altLang="en-US" dirty="0"/>
              <a:t>保险经纪：指保险公司通过保险经纪人与客户进行撮合并最终完成销售的营销方式。</a:t>
            </a:r>
          </a:p>
          <a:p>
            <a:pPr marL="609600" indent="-609600"/>
            <a:r>
              <a:rPr lang="zh-CN" altLang="en-US" dirty="0"/>
              <a:t>保险代理：是保险公司通过保险代理销售保险产品的营销方式。</a:t>
            </a:r>
          </a:p>
          <a:p>
            <a:pPr marL="990600" lvl="1" indent="-533400"/>
            <a:r>
              <a:rPr lang="zh-CN" altLang="en-US" dirty="0"/>
              <a:t>个人代理</a:t>
            </a:r>
            <a:endParaRPr lang="en-US" altLang="zh-CN" dirty="0"/>
          </a:p>
          <a:p>
            <a:pPr marL="990600" lvl="1" indent="-533400"/>
            <a:r>
              <a:rPr lang="zh-CN" altLang="en-US" dirty="0"/>
              <a:t>专业机构代理</a:t>
            </a:r>
            <a:endParaRPr lang="en-US" altLang="zh-CN" dirty="0"/>
          </a:p>
          <a:p>
            <a:pPr marL="990600" lvl="1" indent="-533400"/>
            <a:r>
              <a:rPr lang="zh-CN" altLang="en-US" dirty="0"/>
              <a:t>兼业代理</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a:extLst>
              <a:ext uri="{FF2B5EF4-FFF2-40B4-BE49-F238E27FC236}">
                <a16:creationId xmlns:a16="http://schemas.microsoft.com/office/drawing/2014/main" id="{B8D4A392-C0DF-04F5-F126-8B7880F49E6E}"/>
              </a:ext>
            </a:extLst>
          </p:cNvPr>
          <p:cNvSpPr>
            <a:spLocks noGrp="1" noChangeArrowheads="1"/>
          </p:cNvSpPr>
          <p:nvPr>
            <p:ph type="title"/>
          </p:nvPr>
        </p:nvSpPr>
        <p:spPr/>
        <p:txBody>
          <a:bodyPr/>
          <a:lstStyle/>
          <a:p>
            <a:r>
              <a:rPr lang="zh-CN" altLang="en-US" b="1"/>
              <a:t>各种营销模式的排序比较</a:t>
            </a:r>
            <a:r>
              <a:rPr lang="zh-CN" altLang="en-US"/>
              <a:t> </a:t>
            </a:r>
          </a:p>
        </p:txBody>
      </p:sp>
      <p:graphicFrame>
        <p:nvGraphicFramePr>
          <p:cNvPr id="15578" name="Group 218">
            <a:extLst>
              <a:ext uri="{FF2B5EF4-FFF2-40B4-BE49-F238E27FC236}">
                <a16:creationId xmlns:a16="http://schemas.microsoft.com/office/drawing/2014/main" id="{666C2EF5-7BD2-21E8-FBF9-9E272E4082AB}"/>
              </a:ext>
            </a:extLst>
          </p:cNvPr>
          <p:cNvGraphicFramePr>
            <a:graphicFrameLocks noGrp="1"/>
          </p:cNvGraphicFramePr>
          <p:nvPr>
            <p:ph idx="1"/>
            <p:extLst>
              <p:ext uri="{D42A27DB-BD31-4B8C-83A1-F6EECF244321}">
                <p14:modId xmlns:p14="http://schemas.microsoft.com/office/powerpoint/2010/main" val="2786609154"/>
              </p:ext>
            </p:extLst>
          </p:nvPr>
        </p:nvGraphicFramePr>
        <p:xfrm>
          <a:off x="457200" y="1268760"/>
          <a:ext cx="8496300" cy="5455920"/>
        </p:xfrm>
        <a:graphic>
          <a:graphicData uri="http://schemas.openxmlformats.org/drawingml/2006/table">
            <a:tbl>
              <a:tblPr/>
              <a:tblGrid>
                <a:gridCol w="1020763">
                  <a:extLst>
                    <a:ext uri="{9D8B030D-6E8A-4147-A177-3AD203B41FA5}">
                      <a16:colId xmlns:a16="http://schemas.microsoft.com/office/drawing/2014/main" val="1732820543"/>
                    </a:ext>
                  </a:extLst>
                </a:gridCol>
                <a:gridCol w="865187">
                  <a:extLst>
                    <a:ext uri="{9D8B030D-6E8A-4147-A177-3AD203B41FA5}">
                      <a16:colId xmlns:a16="http://schemas.microsoft.com/office/drawing/2014/main" val="4190872203"/>
                    </a:ext>
                  </a:extLst>
                </a:gridCol>
                <a:gridCol w="982663">
                  <a:extLst>
                    <a:ext uri="{9D8B030D-6E8A-4147-A177-3AD203B41FA5}">
                      <a16:colId xmlns:a16="http://schemas.microsoft.com/office/drawing/2014/main" val="4121013193"/>
                    </a:ext>
                  </a:extLst>
                </a:gridCol>
                <a:gridCol w="555625">
                  <a:extLst>
                    <a:ext uri="{9D8B030D-6E8A-4147-A177-3AD203B41FA5}">
                      <a16:colId xmlns:a16="http://schemas.microsoft.com/office/drawing/2014/main" val="2962026303"/>
                    </a:ext>
                  </a:extLst>
                </a:gridCol>
                <a:gridCol w="585787">
                  <a:extLst>
                    <a:ext uri="{9D8B030D-6E8A-4147-A177-3AD203B41FA5}">
                      <a16:colId xmlns:a16="http://schemas.microsoft.com/office/drawing/2014/main" val="93086512"/>
                    </a:ext>
                  </a:extLst>
                </a:gridCol>
                <a:gridCol w="573088">
                  <a:extLst>
                    <a:ext uri="{9D8B030D-6E8A-4147-A177-3AD203B41FA5}">
                      <a16:colId xmlns:a16="http://schemas.microsoft.com/office/drawing/2014/main" val="3787391471"/>
                    </a:ext>
                  </a:extLst>
                </a:gridCol>
                <a:gridCol w="620712">
                  <a:extLst>
                    <a:ext uri="{9D8B030D-6E8A-4147-A177-3AD203B41FA5}">
                      <a16:colId xmlns:a16="http://schemas.microsoft.com/office/drawing/2014/main" val="1316367706"/>
                    </a:ext>
                  </a:extLst>
                </a:gridCol>
                <a:gridCol w="620713">
                  <a:extLst>
                    <a:ext uri="{9D8B030D-6E8A-4147-A177-3AD203B41FA5}">
                      <a16:colId xmlns:a16="http://schemas.microsoft.com/office/drawing/2014/main" val="4095318310"/>
                    </a:ext>
                  </a:extLst>
                </a:gridCol>
                <a:gridCol w="776287">
                  <a:extLst>
                    <a:ext uri="{9D8B030D-6E8A-4147-A177-3AD203B41FA5}">
                      <a16:colId xmlns:a16="http://schemas.microsoft.com/office/drawing/2014/main" val="1567199016"/>
                    </a:ext>
                  </a:extLst>
                </a:gridCol>
                <a:gridCol w="620713">
                  <a:extLst>
                    <a:ext uri="{9D8B030D-6E8A-4147-A177-3AD203B41FA5}">
                      <a16:colId xmlns:a16="http://schemas.microsoft.com/office/drawing/2014/main" val="1263936570"/>
                    </a:ext>
                  </a:extLst>
                </a:gridCol>
                <a:gridCol w="668337">
                  <a:extLst>
                    <a:ext uri="{9D8B030D-6E8A-4147-A177-3AD203B41FA5}">
                      <a16:colId xmlns:a16="http://schemas.microsoft.com/office/drawing/2014/main" val="4151313844"/>
                    </a:ext>
                  </a:extLst>
                </a:gridCol>
                <a:gridCol w="606425">
                  <a:extLst>
                    <a:ext uri="{9D8B030D-6E8A-4147-A177-3AD203B41FA5}">
                      <a16:colId xmlns:a16="http://schemas.microsoft.com/office/drawing/2014/main" val="2540324187"/>
                    </a:ext>
                  </a:extLst>
                </a:gridCol>
              </a:tblGrid>
              <a:tr h="1882775">
                <a:tc>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1"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按成本从高至低排序</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分公司个人代理</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直接报告制度，专属代理机构</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经纪人</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总代理制度</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兼业代理</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保险零售店</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广播、电视营销</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团体保险</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邮件营销</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电话营销</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网络营销</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200659784"/>
                  </a:ext>
                </a:extLst>
              </a:tr>
              <a:tr h="1584325">
                <a:tc>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1"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按反馈率从高至低排序</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分公司个人代理</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0" i="0" u="none" strike="noStrike" cap="none" normalizeH="0" baseline="0" dirty="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团体保险</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gridSpan="2">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直接报告制度，专属代理机构</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hMerge="1">
                  <a:txBody>
                    <a:bodyPr/>
                    <a:lstStyle/>
                    <a:p>
                      <a:endParaRPr lang="zh-CN" altLang="en-US"/>
                    </a:p>
                  </a:txBody>
                  <a:tcPr/>
                </a:tc>
                <a:tc gridSpan="2">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总代理制度，兼业代理，经纪人</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hMerge="1">
                  <a:txBody>
                    <a:bodyPr/>
                    <a:lstStyle/>
                    <a:p>
                      <a:endParaRPr lang="zh-CN" altLang="en-US"/>
                    </a:p>
                  </a:txBody>
                  <a:tcPr/>
                </a:tc>
                <a:tc>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电话营销</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邮件营销</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保险零售店</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广播、电视营销</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网络营销</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3514839444"/>
                  </a:ext>
                </a:extLst>
              </a:tr>
              <a:tr h="1584325">
                <a:tc>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1"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按控制能力从高至低排序</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分公司个人代理</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团体保险</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gridSpan="2">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直接报告制度，专属代理机构</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hMerge="1">
                  <a:txBody>
                    <a:bodyPr/>
                    <a:lstStyle/>
                    <a:p>
                      <a:endParaRPr lang="zh-CN" altLang="en-US"/>
                    </a:p>
                  </a:txBody>
                  <a:tcPr/>
                </a:tc>
                <a:tc gridSpan="4">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电话营销，邮件营销，保险零售店，广播、电视营销，网络营销</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hMerge="1">
                  <a:txBody>
                    <a:bodyPr/>
                    <a:lstStyle/>
                    <a:p>
                      <a:endParaRPr lang="zh-CN" altLang="en-US"/>
                    </a:p>
                  </a:txBody>
                  <a:tcPr/>
                </a:tc>
                <a:tc hMerge="1">
                  <a:txBody>
                    <a:bodyPr/>
                    <a:lstStyle/>
                    <a:p>
                      <a:endParaRPr lang="zh-CN" altLang="en-US"/>
                    </a:p>
                  </a:txBody>
                  <a:tcPr/>
                </a:tc>
                <a:tc hMerge="1">
                  <a:txBody>
                    <a:bodyPr/>
                    <a:lstStyle/>
                    <a:p>
                      <a:endParaRPr lang="zh-CN" altLang="en-US"/>
                    </a:p>
                  </a:txBody>
                  <a:tcPr/>
                </a:tc>
                <a:tc>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总代理制度</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兼业代理</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tabLst>
                          <a:tab pos="4826000"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826000" algn="l"/>
                        </a:tabLst>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tabLst>
                          <a:tab pos="4826000"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826000"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826000"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826000" algn="l"/>
                        </a:tabLst>
                      </a:pPr>
                      <a:r>
                        <a:rPr kumimoji="0" lang="zh-CN" altLang="en-US" sz="2000" b="0" i="0" u="none" strike="noStrike" cap="none" normalizeH="0" baseline="0" dirty="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经纪人</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372114536"/>
                  </a:ext>
                </a:extLst>
              </a:tr>
            </a:tbl>
          </a:graphicData>
        </a:graphic>
      </p:graphicFrame>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2" name="Rectangle 4">
            <a:extLst>
              <a:ext uri="{FF2B5EF4-FFF2-40B4-BE49-F238E27FC236}">
                <a16:creationId xmlns:a16="http://schemas.microsoft.com/office/drawing/2014/main" id="{0C0D5375-6DFD-43E5-2E4E-F3A45FBDBA26}"/>
              </a:ext>
            </a:extLst>
          </p:cNvPr>
          <p:cNvSpPr>
            <a:spLocks noGrp="1" noChangeArrowheads="1"/>
          </p:cNvSpPr>
          <p:nvPr>
            <p:ph type="ctrTitle"/>
          </p:nvPr>
        </p:nvSpPr>
        <p:spPr>
          <a:xfrm>
            <a:off x="685800" y="2130425"/>
            <a:ext cx="7772400" cy="1470025"/>
          </a:xfrm>
        </p:spPr>
        <p:txBody>
          <a:bodyPr anchor="ctr"/>
          <a:lstStyle/>
          <a:p>
            <a:r>
              <a:rPr lang="zh-CN" altLang="en-US" sz="4400"/>
              <a:t>第三节</a:t>
            </a:r>
          </a:p>
        </p:txBody>
      </p:sp>
      <p:sp>
        <p:nvSpPr>
          <p:cNvPr id="17413" name="Rectangle 5">
            <a:extLst>
              <a:ext uri="{FF2B5EF4-FFF2-40B4-BE49-F238E27FC236}">
                <a16:creationId xmlns:a16="http://schemas.microsoft.com/office/drawing/2014/main" id="{52C3B003-91F0-9FC4-21A0-41D7FD040C67}"/>
              </a:ext>
            </a:extLst>
          </p:cNvPr>
          <p:cNvSpPr>
            <a:spLocks noGrp="1" noChangeArrowheads="1"/>
          </p:cNvSpPr>
          <p:nvPr>
            <p:ph type="subTitle" idx="1"/>
          </p:nvPr>
        </p:nvSpPr>
        <p:spPr>
          <a:xfrm>
            <a:off x="1371600" y="3886200"/>
            <a:ext cx="6400800" cy="1752600"/>
          </a:xfrm>
        </p:spPr>
        <p:txBody>
          <a:bodyPr/>
          <a:lstStyle/>
          <a:p>
            <a:r>
              <a:rPr lang="zh-CN" altLang="en-US" sz="3200"/>
              <a:t>保险营销渠道的选择和管理 </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2">
            <a:extLst>
              <a:ext uri="{FF2B5EF4-FFF2-40B4-BE49-F238E27FC236}">
                <a16:creationId xmlns:a16="http://schemas.microsoft.com/office/drawing/2014/main" id="{117E17D3-A13A-EA0B-39DC-421A3A445CAF}"/>
              </a:ext>
            </a:extLst>
          </p:cNvPr>
          <p:cNvSpPr>
            <a:spLocks noGrp="1" noChangeArrowheads="1"/>
          </p:cNvSpPr>
          <p:nvPr>
            <p:ph type="title"/>
          </p:nvPr>
        </p:nvSpPr>
        <p:spPr/>
        <p:txBody>
          <a:bodyPr/>
          <a:lstStyle/>
          <a:p>
            <a:r>
              <a:rPr lang="zh-CN" altLang="en-US"/>
              <a:t>一、</a:t>
            </a:r>
            <a:r>
              <a:rPr lang="zh-CN" altLang="en-US" b="1"/>
              <a:t>营销渠道的选择原则</a:t>
            </a:r>
            <a:r>
              <a:rPr lang="zh-CN" altLang="en-US"/>
              <a:t> </a:t>
            </a:r>
          </a:p>
        </p:txBody>
      </p:sp>
      <p:sp>
        <p:nvSpPr>
          <p:cNvPr id="19459" name="Rectangle 3">
            <a:extLst>
              <a:ext uri="{FF2B5EF4-FFF2-40B4-BE49-F238E27FC236}">
                <a16:creationId xmlns:a16="http://schemas.microsoft.com/office/drawing/2014/main" id="{9F1993C9-EF39-8C51-ABE6-BBB8C3DB463A}"/>
              </a:ext>
            </a:extLst>
          </p:cNvPr>
          <p:cNvSpPr>
            <a:spLocks noGrp="1" noChangeArrowheads="1"/>
          </p:cNvSpPr>
          <p:nvPr>
            <p:ph type="body" idx="1"/>
          </p:nvPr>
        </p:nvSpPr>
        <p:spPr/>
        <p:txBody>
          <a:bodyPr/>
          <a:lstStyle/>
          <a:p>
            <a:pPr marL="609600" indent="-609600"/>
            <a:r>
              <a:rPr lang="zh-CN" altLang="en-US"/>
              <a:t>客户导向原则</a:t>
            </a:r>
          </a:p>
          <a:p>
            <a:pPr marL="609600" indent="-609600"/>
            <a:r>
              <a:rPr lang="zh-CN" altLang="en-US"/>
              <a:t>最高效率原则</a:t>
            </a:r>
          </a:p>
          <a:p>
            <a:pPr marL="609600" indent="-609600"/>
            <a:r>
              <a:rPr lang="zh-CN" altLang="en-US"/>
              <a:t>发挥优势原则</a:t>
            </a:r>
          </a:p>
          <a:p>
            <a:pPr marL="609600" indent="-609600"/>
            <a:r>
              <a:rPr lang="zh-CN" altLang="en-US"/>
              <a:t>利益分配原则</a:t>
            </a:r>
          </a:p>
          <a:p>
            <a:pPr marL="609600" indent="-609600"/>
            <a:r>
              <a:rPr lang="zh-CN" altLang="en-US"/>
              <a:t>协调合作原则 </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a:extLst>
              <a:ext uri="{FF2B5EF4-FFF2-40B4-BE49-F238E27FC236}">
                <a16:creationId xmlns:a16="http://schemas.microsoft.com/office/drawing/2014/main" id="{88780376-B24B-4D19-9DD6-4F00BBBE0F4E}"/>
              </a:ext>
            </a:extLst>
          </p:cNvPr>
          <p:cNvSpPr>
            <a:spLocks noGrp="1" noChangeArrowheads="1"/>
          </p:cNvSpPr>
          <p:nvPr>
            <p:ph type="title"/>
          </p:nvPr>
        </p:nvSpPr>
        <p:spPr/>
        <p:txBody>
          <a:bodyPr/>
          <a:lstStyle/>
          <a:p>
            <a:r>
              <a:rPr lang="zh-CN" altLang="en-US"/>
              <a:t>二、</a:t>
            </a:r>
            <a:r>
              <a:rPr lang="zh-CN" altLang="en-US" b="1"/>
              <a:t>营销渠道的选择决策</a:t>
            </a:r>
            <a:r>
              <a:rPr lang="zh-CN" altLang="en-US"/>
              <a:t> </a:t>
            </a:r>
          </a:p>
        </p:txBody>
      </p:sp>
      <p:sp>
        <p:nvSpPr>
          <p:cNvPr id="20483" name="Rectangle 3">
            <a:extLst>
              <a:ext uri="{FF2B5EF4-FFF2-40B4-BE49-F238E27FC236}">
                <a16:creationId xmlns:a16="http://schemas.microsoft.com/office/drawing/2014/main" id="{AC8AB9A5-6DA1-6521-30AC-1FD68F66FE48}"/>
              </a:ext>
            </a:extLst>
          </p:cNvPr>
          <p:cNvSpPr>
            <a:spLocks noGrp="1" noChangeArrowheads="1"/>
          </p:cNvSpPr>
          <p:nvPr>
            <p:ph type="body" idx="1"/>
          </p:nvPr>
        </p:nvSpPr>
        <p:spPr/>
        <p:txBody>
          <a:bodyPr/>
          <a:lstStyle/>
          <a:p>
            <a:pPr marL="609600" indent="-609600">
              <a:lnSpc>
                <a:spcPct val="90000"/>
              </a:lnSpc>
            </a:pPr>
            <a:r>
              <a:rPr lang="zh-CN" altLang="en-US"/>
              <a:t>确定保险营销渠道的结构，主要考虑：</a:t>
            </a:r>
          </a:p>
          <a:p>
            <a:pPr marL="990600" lvl="1" indent="-533400">
              <a:lnSpc>
                <a:spcPct val="90000"/>
              </a:lnSpc>
            </a:pPr>
            <a:r>
              <a:rPr lang="zh-CN" altLang="en-US"/>
              <a:t>公司因素</a:t>
            </a:r>
          </a:p>
          <a:p>
            <a:pPr marL="1371600" lvl="2" indent="-457200">
              <a:lnSpc>
                <a:spcPct val="90000"/>
              </a:lnSpc>
            </a:pPr>
            <a:r>
              <a:rPr lang="zh-CN" altLang="en-US"/>
              <a:t>包括公司的人员、技术、经济实力、经营目标、计划任务、企业文化、营销经验、销售经验等等。 </a:t>
            </a:r>
          </a:p>
          <a:p>
            <a:pPr marL="1371600" lvl="2" indent="-457200">
              <a:lnSpc>
                <a:spcPct val="90000"/>
              </a:lnSpc>
            </a:pPr>
            <a:r>
              <a:rPr lang="zh-CN" altLang="en-US"/>
              <a:t>保险公司的经营理念、计划任务 </a:t>
            </a:r>
          </a:p>
          <a:p>
            <a:pPr marL="1371600" lvl="2" indent="-457200">
              <a:lnSpc>
                <a:spcPct val="90000"/>
              </a:lnSpc>
            </a:pPr>
            <a:r>
              <a:rPr lang="zh-CN" altLang="en-US"/>
              <a:t>公司的营销经验 </a:t>
            </a:r>
          </a:p>
          <a:p>
            <a:pPr marL="990600" lvl="1" indent="-533400">
              <a:lnSpc>
                <a:spcPct val="90000"/>
              </a:lnSpc>
            </a:pPr>
            <a:r>
              <a:rPr lang="zh-CN" altLang="en-US"/>
              <a:t>产品因素 </a:t>
            </a:r>
          </a:p>
          <a:p>
            <a:pPr marL="1371600" lvl="2" indent="-457200">
              <a:lnSpc>
                <a:spcPct val="90000"/>
              </a:lnSpc>
            </a:pPr>
            <a:r>
              <a:rPr lang="zh-CN" altLang="en-US"/>
              <a:t>产品的价格、难易程度、产品的目标客户等 </a:t>
            </a:r>
          </a:p>
          <a:p>
            <a:pPr marL="990600" lvl="1" indent="-533400">
              <a:lnSpc>
                <a:spcPct val="90000"/>
              </a:lnSpc>
            </a:pPr>
            <a:r>
              <a:rPr lang="zh-CN" altLang="en-US"/>
              <a:t>消费者特点</a:t>
            </a:r>
          </a:p>
          <a:p>
            <a:pPr marL="990600" lvl="1" indent="-533400">
              <a:lnSpc>
                <a:spcPct val="90000"/>
              </a:lnSpc>
            </a:pPr>
            <a:r>
              <a:rPr lang="zh-CN" altLang="en-US"/>
              <a:t>环境因素 </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a:extLst>
              <a:ext uri="{FF2B5EF4-FFF2-40B4-BE49-F238E27FC236}">
                <a16:creationId xmlns:a16="http://schemas.microsoft.com/office/drawing/2014/main" id="{FD1193FF-A465-0EB0-878F-426FFF445D9E}"/>
              </a:ext>
            </a:extLst>
          </p:cNvPr>
          <p:cNvSpPr>
            <a:spLocks noGrp="1" noChangeArrowheads="1"/>
          </p:cNvSpPr>
          <p:nvPr>
            <p:ph type="title"/>
          </p:nvPr>
        </p:nvSpPr>
        <p:spPr/>
        <p:txBody>
          <a:bodyPr/>
          <a:lstStyle/>
          <a:p>
            <a:r>
              <a:rPr lang="zh-CN" altLang="en-US"/>
              <a:t>二、</a:t>
            </a:r>
            <a:r>
              <a:rPr lang="zh-CN" altLang="en-US" b="1"/>
              <a:t>营销渠道的选择决策</a:t>
            </a:r>
          </a:p>
        </p:txBody>
      </p:sp>
      <p:sp>
        <p:nvSpPr>
          <p:cNvPr id="21507" name="Rectangle 3">
            <a:extLst>
              <a:ext uri="{FF2B5EF4-FFF2-40B4-BE49-F238E27FC236}">
                <a16:creationId xmlns:a16="http://schemas.microsoft.com/office/drawing/2014/main" id="{3562FE54-D417-7313-2F7A-919FDF7FC055}"/>
              </a:ext>
            </a:extLst>
          </p:cNvPr>
          <p:cNvSpPr>
            <a:spLocks noGrp="1" noChangeArrowheads="1"/>
          </p:cNvSpPr>
          <p:nvPr>
            <p:ph type="body" idx="1"/>
          </p:nvPr>
        </p:nvSpPr>
        <p:spPr>
          <a:xfrm>
            <a:off x="457200" y="1268413"/>
            <a:ext cx="8229600" cy="5400675"/>
          </a:xfrm>
        </p:spPr>
        <p:txBody>
          <a:bodyPr/>
          <a:lstStyle/>
          <a:p>
            <a:pPr marL="609600" indent="-609600">
              <a:lnSpc>
                <a:spcPct val="90000"/>
              </a:lnSpc>
            </a:pPr>
            <a:r>
              <a:rPr lang="zh-CN" altLang="en-US" dirty="0"/>
              <a:t>确定保险营销的层次</a:t>
            </a:r>
          </a:p>
          <a:p>
            <a:pPr marL="990600" lvl="1" indent="-533400">
              <a:lnSpc>
                <a:spcPct val="90000"/>
              </a:lnSpc>
            </a:pPr>
            <a:r>
              <a:rPr lang="zh-CN" altLang="en-US" dirty="0"/>
              <a:t>保险营销的层次就是指保险公司对于同一保险产品而采用的保险营销渠道的数量。</a:t>
            </a:r>
          </a:p>
          <a:p>
            <a:pPr marL="990600" lvl="1" indent="-533400">
              <a:lnSpc>
                <a:spcPct val="90000"/>
              </a:lnSpc>
            </a:pPr>
            <a:r>
              <a:rPr lang="zh-CN" altLang="en-US" dirty="0"/>
              <a:t>多层次的保险营销即复式营销，是通过两种或两种以上的营销渠道来进行保险产品的销售活动。</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a:extLst>
              <a:ext uri="{FF2B5EF4-FFF2-40B4-BE49-F238E27FC236}">
                <a16:creationId xmlns:a16="http://schemas.microsoft.com/office/drawing/2014/main" id="{FD1193FF-A465-0EB0-878F-426FFF445D9E}"/>
              </a:ext>
            </a:extLst>
          </p:cNvPr>
          <p:cNvSpPr>
            <a:spLocks noGrp="1" noChangeArrowheads="1"/>
          </p:cNvSpPr>
          <p:nvPr>
            <p:ph type="title"/>
          </p:nvPr>
        </p:nvSpPr>
        <p:spPr/>
        <p:txBody>
          <a:bodyPr/>
          <a:lstStyle/>
          <a:p>
            <a:r>
              <a:rPr lang="zh-CN" altLang="en-US"/>
              <a:t>二、</a:t>
            </a:r>
            <a:r>
              <a:rPr lang="zh-CN" altLang="en-US" b="1"/>
              <a:t>营销渠道的选择决策</a:t>
            </a:r>
          </a:p>
        </p:txBody>
      </p:sp>
      <p:sp>
        <p:nvSpPr>
          <p:cNvPr id="21507" name="Rectangle 3">
            <a:extLst>
              <a:ext uri="{FF2B5EF4-FFF2-40B4-BE49-F238E27FC236}">
                <a16:creationId xmlns:a16="http://schemas.microsoft.com/office/drawing/2014/main" id="{3562FE54-D417-7313-2F7A-919FDF7FC055}"/>
              </a:ext>
            </a:extLst>
          </p:cNvPr>
          <p:cNvSpPr>
            <a:spLocks noGrp="1" noChangeArrowheads="1"/>
          </p:cNvSpPr>
          <p:nvPr>
            <p:ph type="body" idx="1"/>
          </p:nvPr>
        </p:nvSpPr>
        <p:spPr>
          <a:xfrm>
            <a:off x="457200" y="1268413"/>
            <a:ext cx="8229600" cy="5400675"/>
          </a:xfrm>
        </p:spPr>
        <p:txBody>
          <a:bodyPr/>
          <a:lstStyle/>
          <a:p>
            <a:pPr marL="609600" indent="-609600">
              <a:lnSpc>
                <a:spcPct val="90000"/>
              </a:lnSpc>
            </a:pPr>
            <a:r>
              <a:rPr lang="zh-CN" altLang="en-US" dirty="0"/>
              <a:t>确定保险营销的层次</a:t>
            </a:r>
          </a:p>
          <a:p>
            <a:pPr marL="990600" lvl="1" indent="-533400">
              <a:lnSpc>
                <a:spcPct val="90000"/>
              </a:lnSpc>
            </a:pPr>
            <a:r>
              <a:rPr lang="zh-CN" altLang="en-US" dirty="0"/>
              <a:t>保险营销的多层次具有以下的作用：</a:t>
            </a:r>
          </a:p>
          <a:p>
            <a:pPr marL="1371600" lvl="2" indent="-457200">
              <a:lnSpc>
                <a:spcPct val="90000"/>
              </a:lnSpc>
            </a:pPr>
            <a:r>
              <a:rPr lang="zh-CN" altLang="en-US" dirty="0"/>
              <a:t>增强销售人员的销售能力；</a:t>
            </a:r>
          </a:p>
          <a:p>
            <a:pPr marL="1371600" lvl="2" indent="-457200">
              <a:lnSpc>
                <a:spcPct val="90000"/>
              </a:lnSpc>
            </a:pPr>
            <a:r>
              <a:rPr lang="zh-CN" altLang="en-US" dirty="0"/>
              <a:t>能降低销售人员的离职率；</a:t>
            </a:r>
          </a:p>
          <a:p>
            <a:pPr marL="1371600" lvl="2" indent="-457200">
              <a:lnSpc>
                <a:spcPct val="90000"/>
              </a:lnSpc>
            </a:pPr>
            <a:r>
              <a:rPr lang="zh-CN" altLang="en-US" dirty="0"/>
              <a:t>能将各种营销渠道之间的冲突降到最低；</a:t>
            </a:r>
          </a:p>
          <a:p>
            <a:pPr marL="1371600" lvl="2" indent="-457200">
              <a:lnSpc>
                <a:spcPct val="90000"/>
              </a:lnSpc>
            </a:pPr>
            <a:r>
              <a:rPr lang="zh-CN" altLang="en-US" dirty="0"/>
              <a:t>客户享受的服务增加，但其价格却更低；</a:t>
            </a:r>
          </a:p>
          <a:p>
            <a:pPr marL="1371600" lvl="2" indent="-457200">
              <a:lnSpc>
                <a:spcPct val="90000"/>
              </a:lnSpc>
            </a:pPr>
            <a:r>
              <a:rPr lang="zh-CN" altLang="en-US" dirty="0"/>
              <a:t>能提高保单的持续率；</a:t>
            </a:r>
          </a:p>
          <a:p>
            <a:pPr marL="1371600" lvl="2" indent="-457200">
              <a:lnSpc>
                <a:spcPct val="90000"/>
              </a:lnSpc>
            </a:pPr>
            <a:r>
              <a:rPr lang="zh-CN" altLang="en-US" dirty="0"/>
              <a:t>客户的终身价值能够得到更好的实现。   </a:t>
            </a:r>
          </a:p>
        </p:txBody>
      </p:sp>
    </p:spTree>
    <p:extLst>
      <p:ext uri="{BB962C8B-B14F-4D97-AF65-F5344CB8AC3E}">
        <p14:creationId xmlns:p14="http://schemas.microsoft.com/office/powerpoint/2010/main" val="305734429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a:extLst>
              <a:ext uri="{FF2B5EF4-FFF2-40B4-BE49-F238E27FC236}">
                <a16:creationId xmlns:a16="http://schemas.microsoft.com/office/drawing/2014/main" id="{FD1193FF-A465-0EB0-878F-426FFF445D9E}"/>
              </a:ext>
            </a:extLst>
          </p:cNvPr>
          <p:cNvSpPr>
            <a:spLocks noGrp="1" noChangeArrowheads="1"/>
          </p:cNvSpPr>
          <p:nvPr>
            <p:ph type="title"/>
          </p:nvPr>
        </p:nvSpPr>
        <p:spPr/>
        <p:txBody>
          <a:bodyPr/>
          <a:lstStyle/>
          <a:p>
            <a:r>
              <a:rPr lang="zh-CN" altLang="en-US"/>
              <a:t>二、</a:t>
            </a:r>
            <a:r>
              <a:rPr lang="zh-CN" altLang="en-US" b="1"/>
              <a:t>营销渠道的选择决策</a:t>
            </a:r>
          </a:p>
        </p:txBody>
      </p:sp>
      <p:sp>
        <p:nvSpPr>
          <p:cNvPr id="21507" name="Rectangle 3">
            <a:extLst>
              <a:ext uri="{FF2B5EF4-FFF2-40B4-BE49-F238E27FC236}">
                <a16:creationId xmlns:a16="http://schemas.microsoft.com/office/drawing/2014/main" id="{3562FE54-D417-7313-2F7A-919FDF7FC055}"/>
              </a:ext>
            </a:extLst>
          </p:cNvPr>
          <p:cNvSpPr>
            <a:spLocks noGrp="1" noChangeArrowheads="1"/>
          </p:cNvSpPr>
          <p:nvPr>
            <p:ph type="body" idx="1"/>
          </p:nvPr>
        </p:nvSpPr>
        <p:spPr>
          <a:xfrm>
            <a:off x="457200" y="1268413"/>
            <a:ext cx="8229600" cy="5400675"/>
          </a:xfrm>
        </p:spPr>
        <p:txBody>
          <a:bodyPr/>
          <a:lstStyle/>
          <a:p>
            <a:pPr marL="609600" indent="-609600">
              <a:lnSpc>
                <a:spcPct val="90000"/>
              </a:lnSpc>
            </a:pPr>
            <a:r>
              <a:rPr lang="zh-CN" altLang="en-US" dirty="0"/>
              <a:t>确定保险营销的层次</a:t>
            </a:r>
          </a:p>
          <a:p>
            <a:pPr marL="990600" lvl="1" indent="-533400">
              <a:lnSpc>
                <a:spcPct val="90000"/>
              </a:lnSpc>
            </a:pPr>
            <a:r>
              <a:rPr lang="zh-CN" altLang="zh-CN" dirty="0"/>
              <a:t>营销层次包括三种模式：</a:t>
            </a:r>
            <a:endParaRPr lang="en-US" altLang="zh-CN" dirty="0"/>
          </a:p>
          <a:p>
            <a:pPr marL="1390650" lvl="2" indent="-533400">
              <a:lnSpc>
                <a:spcPct val="90000"/>
              </a:lnSpc>
            </a:pPr>
            <a:r>
              <a:rPr lang="zh-CN" altLang="zh-CN" dirty="0"/>
              <a:t>集约营销是指在特定市场上采用尽可能多的营销渠道，在短时间内迅速占领市场。其适用于销售需求量比较大的生活用品。</a:t>
            </a:r>
            <a:endParaRPr lang="en-US" altLang="zh-CN" dirty="0"/>
          </a:p>
          <a:p>
            <a:pPr marL="1390650" lvl="2" indent="-533400">
              <a:lnSpc>
                <a:spcPct val="90000"/>
              </a:lnSpc>
            </a:pPr>
            <a:r>
              <a:rPr lang="zh-CN" altLang="zh-CN" dirty="0"/>
              <a:t>选择营销是指在特定市场上有选择地采用几种营销渠道。</a:t>
            </a:r>
            <a:endParaRPr lang="en-US" altLang="zh-CN" dirty="0"/>
          </a:p>
          <a:p>
            <a:pPr marL="1390650" lvl="2" indent="-533400">
              <a:lnSpc>
                <a:spcPct val="90000"/>
              </a:lnSpc>
            </a:pPr>
            <a:r>
              <a:rPr lang="zh-CN" altLang="zh-CN" dirty="0"/>
              <a:t>独家营销是指采用一种营销渠道，主要适用于销售购买频率低、适用时间长的耐用品。</a:t>
            </a:r>
            <a:endParaRPr lang="en-US" altLang="zh-CN" dirty="0"/>
          </a:p>
          <a:p>
            <a:pPr marL="590550" indent="-533400">
              <a:lnSpc>
                <a:spcPct val="90000"/>
              </a:lnSpc>
            </a:pPr>
            <a:endParaRPr lang="en-US" altLang="zh-CN" dirty="0"/>
          </a:p>
          <a:p>
            <a:pPr marL="590550" indent="-533400">
              <a:lnSpc>
                <a:spcPct val="90000"/>
              </a:lnSpc>
            </a:pPr>
            <a:r>
              <a:rPr lang="zh-CN" altLang="zh-CN" dirty="0"/>
              <a:t>保险公司一般比较适合采用选择营销和独家营销，尤其是独家营销。</a:t>
            </a:r>
            <a:endParaRPr lang="zh-CN" altLang="en-US" dirty="0"/>
          </a:p>
          <a:p>
            <a:pPr marL="1371600" lvl="2" indent="-457200">
              <a:lnSpc>
                <a:spcPct val="90000"/>
              </a:lnSpc>
            </a:pPr>
            <a:endParaRPr lang="zh-CN" altLang="en-US" dirty="0"/>
          </a:p>
        </p:txBody>
      </p:sp>
    </p:spTree>
    <p:extLst>
      <p:ext uri="{BB962C8B-B14F-4D97-AF65-F5344CB8AC3E}">
        <p14:creationId xmlns:p14="http://schemas.microsoft.com/office/powerpoint/2010/main" val="142106347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6" name="Rectangle 4">
            <a:extLst>
              <a:ext uri="{FF2B5EF4-FFF2-40B4-BE49-F238E27FC236}">
                <a16:creationId xmlns:a16="http://schemas.microsoft.com/office/drawing/2014/main" id="{0EBE30AE-D21C-8203-2C9F-226DED0A637B}"/>
              </a:ext>
            </a:extLst>
          </p:cNvPr>
          <p:cNvSpPr>
            <a:spLocks noGrp="1" noChangeArrowheads="1"/>
          </p:cNvSpPr>
          <p:nvPr>
            <p:ph type="ctrTitle"/>
          </p:nvPr>
        </p:nvSpPr>
        <p:spPr>
          <a:xfrm>
            <a:off x="685800" y="2130425"/>
            <a:ext cx="7772400" cy="1470025"/>
          </a:xfrm>
        </p:spPr>
        <p:txBody>
          <a:bodyPr anchor="ctr"/>
          <a:lstStyle/>
          <a:p>
            <a:r>
              <a:rPr lang="zh-CN" altLang="en-US" sz="4400" dirty="0"/>
              <a:t>第九章</a:t>
            </a:r>
          </a:p>
        </p:txBody>
      </p:sp>
      <p:sp>
        <p:nvSpPr>
          <p:cNvPr id="3077" name="Rectangle 5">
            <a:extLst>
              <a:ext uri="{FF2B5EF4-FFF2-40B4-BE49-F238E27FC236}">
                <a16:creationId xmlns:a16="http://schemas.microsoft.com/office/drawing/2014/main" id="{7FBFCE47-5769-C878-FC17-393DB19D40F1}"/>
              </a:ext>
            </a:extLst>
          </p:cNvPr>
          <p:cNvSpPr>
            <a:spLocks noGrp="1" noChangeArrowheads="1"/>
          </p:cNvSpPr>
          <p:nvPr>
            <p:ph type="subTitle" idx="1"/>
          </p:nvPr>
        </p:nvSpPr>
        <p:spPr>
          <a:xfrm>
            <a:off x="1371600" y="3886200"/>
            <a:ext cx="6400800" cy="1752600"/>
          </a:xfrm>
        </p:spPr>
        <p:txBody>
          <a:bodyPr/>
          <a:lstStyle/>
          <a:p>
            <a:r>
              <a:rPr lang="zh-CN" altLang="en-US" sz="3200" dirty="0"/>
              <a:t>保险营销渠道 </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a:extLst>
              <a:ext uri="{FF2B5EF4-FFF2-40B4-BE49-F238E27FC236}">
                <a16:creationId xmlns:a16="http://schemas.microsoft.com/office/drawing/2014/main" id="{A20C41D4-9939-02C6-5B6F-8FCE76F8DB2E}"/>
              </a:ext>
            </a:extLst>
          </p:cNvPr>
          <p:cNvSpPr>
            <a:spLocks noGrp="1" noChangeArrowheads="1"/>
          </p:cNvSpPr>
          <p:nvPr>
            <p:ph type="title"/>
          </p:nvPr>
        </p:nvSpPr>
        <p:spPr/>
        <p:txBody>
          <a:bodyPr/>
          <a:lstStyle/>
          <a:p>
            <a:r>
              <a:rPr lang="zh-CN" altLang="en-US"/>
              <a:t>三、</a:t>
            </a:r>
            <a:r>
              <a:rPr lang="zh-CN" altLang="en-US" b="1"/>
              <a:t>营销渠道的管理</a:t>
            </a:r>
            <a:r>
              <a:rPr lang="zh-CN" altLang="en-US"/>
              <a:t> </a:t>
            </a:r>
          </a:p>
        </p:txBody>
      </p:sp>
      <p:sp>
        <p:nvSpPr>
          <p:cNvPr id="22531" name="Rectangle 3">
            <a:extLst>
              <a:ext uri="{FF2B5EF4-FFF2-40B4-BE49-F238E27FC236}">
                <a16:creationId xmlns:a16="http://schemas.microsoft.com/office/drawing/2014/main" id="{7032B4F8-6746-49C2-E0F8-16D3D7CECBDE}"/>
              </a:ext>
            </a:extLst>
          </p:cNvPr>
          <p:cNvSpPr>
            <a:spLocks noGrp="1" noChangeArrowheads="1"/>
          </p:cNvSpPr>
          <p:nvPr>
            <p:ph type="body" idx="1"/>
          </p:nvPr>
        </p:nvSpPr>
        <p:spPr>
          <a:xfrm>
            <a:off x="457200" y="1600200"/>
            <a:ext cx="8229600" cy="5060950"/>
          </a:xfrm>
        </p:spPr>
        <p:txBody>
          <a:bodyPr/>
          <a:lstStyle/>
          <a:p>
            <a:pPr marL="609600" indent="-609600">
              <a:lnSpc>
                <a:spcPct val="90000"/>
              </a:lnSpc>
            </a:pPr>
            <a:r>
              <a:rPr lang="zh-CN" altLang="en-US" dirty="0"/>
              <a:t>营销渠道的相互关系：可能产生横向冲突或纵向冲突</a:t>
            </a:r>
            <a:endParaRPr lang="en-US" altLang="zh-CN" dirty="0"/>
          </a:p>
          <a:p>
            <a:pPr marL="1009650" lvl="1" indent="-609600">
              <a:lnSpc>
                <a:spcPct val="90000"/>
              </a:lnSpc>
            </a:pPr>
            <a:r>
              <a:rPr lang="zh-CN" altLang="zh-CN" sz="2400" kern="100" dirty="0">
                <a:effectLst/>
                <a:ea typeface="宋体" panose="02010600030101010101" pitchFamily="2" charset="-122"/>
                <a:cs typeface="Times New Roman" panose="02020603050405020304" pitchFamily="18" charset="0"/>
              </a:rPr>
              <a:t>横向冲突是由同一个营销渠道层次中的两个或两个以上的中介人所产生的摩擦，是来自同一销售渠道中各成员之间的竞争。</a:t>
            </a:r>
            <a:endParaRPr lang="en-US" altLang="zh-CN" sz="2400" kern="100" dirty="0">
              <a:effectLst/>
              <a:ea typeface="宋体" panose="02010600030101010101" pitchFamily="2" charset="-122"/>
              <a:cs typeface="Times New Roman" panose="02020603050405020304" pitchFamily="18" charset="0"/>
            </a:endParaRPr>
          </a:p>
          <a:p>
            <a:pPr marL="1009650" lvl="1" indent="-609600">
              <a:lnSpc>
                <a:spcPct val="90000"/>
              </a:lnSpc>
            </a:pPr>
            <a:r>
              <a:rPr lang="zh-CN" altLang="zh-CN" sz="2400" kern="100" dirty="0">
                <a:effectLst/>
                <a:ea typeface="宋体" panose="02010600030101010101" pitchFamily="2" charset="-122"/>
                <a:cs typeface="Times New Roman" panose="02020603050405020304" pitchFamily="18" charset="0"/>
              </a:rPr>
              <a:t>纵向冲突是由同一个营销渠道中不同层次的成员之间产生的摩擦。</a:t>
            </a:r>
            <a:endParaRPr lang="en-US" altLang="zh-CN" sz="2400" kern="100" dirty="0">
              <a:effectLst/>
              <a:ea typeface="宋体" panose="02010600030101010101" pitchFamily="2" charset="-122"/>
              <a:cs typeface="Times New Roman" panose="02020603050405020304" pitchFamily="18" charset="0"/>
            </a:endParaRPr>
          </a:p>
          <a:p>
            <a:pPr marL="1009650" lvl="1" indent="-609600">
              <a:lnSpc>
                <a:spcPct val="90000"/>
              </a:lnSpc>
            </a:pPr>
            <a:endParaRPr lang="en-US" altLang="zh-CN" sz="2400" kern="100" dirty="0">
              <a:ea typeface="宋体" panose="02010600030101010101" pitchFamily="2" charset="-122"/>
              <a:cs typeface="Times New Roman" panose="02020603050405020304" pitchFamily="18" charset="0"/>
            </a:endParaRPr>
          </a:p>
          <a:p>
            <a:pPr marL="1009650" lvl="1" indent="-609600">
              <a:lnSpc>
                <a:spcPct val="90000"/>
              </a:lnSpc>
            </a:pPr>
            <a:endParaRPr lang="en-US" altLang="zh-CN" sz="2400" kern="100" dirty="0">
              <a:ea typeface="宋体" panose="02010600030101010101" pitchFamily="2" charset="-122"/>
              <a:cs typeface="Times New Roman" panose="02020603050405020304" pitchFamily="18" charset="0"/>
            </a:endParaRPr>
          </a:p>
          <a:p>
            <a:pPr marL="1009650" lvl="1" indent="-609600">
              <a:lnSpc>
                <a:spcPct val="90000"/>
              </a:lnSpc>
            </a:pPr>
            <a:r>
              <a:rPr lang="zh-CN" altLang="en-US" sz="2400" kern="100" dirty="0">
                <a:ea typeface="宋体" panose="02010600030101010101" pitchFamily="2" charset="-122"/>
                <a:cs typeface="Times New Roman" panose="02020603050405020304" pitchFamily="18" charset="0"/>
              </a:rPr>
              <a:t>纵向冲突是营销渠道中最为常简、最为严重的表现形式。</a:t>
            </a:r>
            <a:endParaRPr lang="zh-CN" altLang="en-US" sz="2400"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a:extLst>
              <a:ext uri="{FF2B5EF4-FFF2-40B4-BE49-F238E27FC236}">
                <a16:creationId xmlns:a16="http://schemas.microsoft.com/office/drawing/2014/main" id="{A20C41D4-9939-02C6-5B6F-8FCE76F8DB2E}"/>
              </a:ext>
            </a:extLst>
          </p:cNvPr>
          <p:cNvSpPr>
            <a:spLocks noGrp="1" noChangeArrowheads="1"/>
          </p:cNvSpPr>
          <p:nvPr>
            <p:ph type="title"/>
          </p:nvPr>
        </p:nvSpPr>
        <p:spPr/>
        <p:txBody>
          <a:bodyPr/>
          <a:lstStyle/>
          <a:p>
            <a:r>
              <a:rPr lang="zh-CN" altLang="en-US"/>
              <a:t>三、</a:t>
            </a:r>
            <a:r>
              <a:rPr lang="zh-CN" altLang="en-US" b="1"/>
              <a:t>营销渠道的管理</a:t>
            </a:r>
            <a:r>
              <a:rPr lang="zh-CN" altLang="en-US"/>
              <a:t> </a:t>
            </a:r>
          </a:p>
        </p:txBody>
      </p:sp>
      <p:sp>
        <p:nvSpPr>
          <p:cNvPr id="22531" name="Rectangle 3">
            <a:extLst>
              <a:ext uri="{FF2B5EF4-FFF2-40B4-BE49-F238E27FC236}">
                <a16:creationId xmlns:a16="http://schemas.microsoft.com/office/drawing/2014/main" id="{7032B4F8-6746-49C2-E0F8-16D3D7CECBDE}"/>
              </a:ext>
            </a:extLst>
          </p:cNvPr>
          <p:cNvSpPr>
            <a:spLocks noGrp="1" noChangeArrowheads="1"/>
          </p:cNvSpPr>
          <p:nvPr>
            <p:ph type="body" idx="1"/>
          </p:nvPr>
        </p:nvSpPr>
        <p:spPr>
          <a:xfrm>
            <a:off x="457200" y="1600200"/>
            <a:ext cx="8229600" cy="5060950"/>
          </a:xfrm>
        </p:spPr>
        <p:txBody>
          <a:bodyPr/>
          <a:lstStyle/>
          <a:p>
            <a:pPr marL="609600" indent="-609600">
              <a:lnSpc>
                <a:spcPct val="90000"/>
              </a:lnSpc>
            </a:pPr>
            <a:r>
              <a:rPr lang="zh-CN" altLang="en-US" dirty="0"/>
              <a:t>营销渠道的协调：</a:t>
            </a:r>
          </a:p>
          <a:p>
            <a:pPr marL="990600" lvl="1" indent="-533400">
              <a:lnSpc>
                <a:spcPct val="90000"/>
              </a:lnSpc>
            </a:pPr>
            <a:r>
              <a:rPr lang="zh-CN" altLang="en-US" dirty="0"/>
              <a:t>选择相互互补的营销渠道</a:t>
            </a:r>
          </a:p>
          <a:p>
            <a:pPr marL="990600" lvl="1" indent="-533400">
              <a:lnSpc>
                <a:spcPct val="90000"/>
              </a:lnSpc>
            </a:pPr>
            <a:r>
              <a:rPr lang="zh-CN" altLang="en-US" dirty="0"/>
              <a:t>进行有效的分工。</a:t>
            </a:r>
            <a:endParaRPr lang="zh-CN" altLang="en-US" sz="2000" dirty="0"/>
          </a:p>
          <a:p>
            <a:pPr marL="990600" lvl="1" indent="-533400">
              <a:lnSpc>
                <a:spcPct val="90000"/>
              </a:lnSpc>
            </a:pPr>
            <a:r>
              <a:rPr lang="zh-CN" altLang="en-US" dirty="0"/>
              <a:t>确立共同的营销目标</a:t>
            </a:r>
          </a:p>
          <a:p>
            <a:pPr marL="990600" lvl="1" indent="-533400">
              <a:lnSpc>
                <a:spcPct val="90000"/>
              </a:lnSpc>
            </a:pPr>
            <a:r>
              <a:rPr lang="zh-CN" altLang="en-US" dirty="0"/>
              <a:t>促进相互之间的交流和沟通</a:t>
            </a:r>
          </a:p>
          <a:p>
            <a:pPr marL="990600" lvl="1" indent="-533400">
              <a:lnSpc>
                <a:spcPct val="90000"/>
              </a:lnSpc>
            </a:pPr>
            <a:r>
              <a:rPr lang="zh-CN" altLang="en-US" dirty="0"/>
              <a:t>保险公司应该加强管理力度，在各种营销渠道之间倡导合作的氛围</a:t>
            </a:r>
          </a:p>
        </p:txBody>
      </p:sp>
    </p:spTree>
    <p:extLst>
      <p:ext uri="{BB962C8B-B14F-4D97-AF65-F5344CB8AC3E}">
        <p14:creationId xmlns:p14="http://schemas.microsoft.com/office/powerpoint/2010/main" val="3677249982"/>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a:extLst>
              <a:ext uri="{FF2B5EF4-FFF2-40B4-BE49-F238E27FC236}">
                <a16:creationId xmlns:a16="http://schemas.microsoft.com/office/drawing/2014/main" id="{A20C41D4-9939-02C6-5B6F-8FCE76F8DB2E}"/>
              </a:ext>
            </a:extLst>
          </p:cNvPr>
          <p:cNvSpPr>
            <a:spLocks noGrp="1" noChangeArrowheads="1"/>
          </p:cNvSpPr>
          <p:nvPr>
            <p:ph type="title"/>
          </p:nvPr>
        </p:nvSpPr>
        <p:spPr/>
        <p:txBody>
          <a:bodyPr/>
          <a:lstStyle/>
          <a:p>
            <a:r>
              <a:rPr lang="zh-CN" altLang="en-US"/>
              <a:t>三、</a:t>
            </a:r>
            <a:r>
              <a:rPr lang="zh-CN" altLang="en-US" b="1"/>
              <a:t>营销渠道的管理</a:t>
            </a:r>
            <a:r>
              <a:rPr lang="zh-CN" altLang="en-US"/>
              <a:t> </a:t>
            </a:r>
          </a:p>
        </p:txBody>
      </p:sp>
      <p:sp>
        <p:nvSpPr>
          <p:cNvPr id="22531" name="Rectangle 3">
            <a:extLst>
              <a:ext uri="{FF2B5EF4-FFF2-40B4-BE49-F238E27FC236}">
                <a16:creationId xmlns:a16="http://schemas.microsoft.com/office/drawing/2014/main" id="{7032B4F8-6746-49C2-E0F8-16D3D7CECBDE}"/>
              </a:ext>
            </a:extLst>
          </p:cNvPr>
          <p:cNvSpPr>
            <a:spLocks noGrp="1" noChangeArrowheads="1"/>
          </p:cNvSpPr>
          <p:nvPr>
            <p:ph type="body" idx="1"/>
          </p:nvPr>
        </p:nvSpPr>
        <p:spPr>
          <a:xfrm>
            <a:off x="457200" y="1600200"/>
            <a:ext cx="8229600" cy="5060950"/>
          </a:xfrm>
        </p:spPr>
        <p:txBody>
          <a:bodyPr/>
          <a:lstStyle/>
          <a:p>
            <a:pPr marL="609600" indent="-609600">
              <a:lnSpc>
                <a:spcPct val="90000"/>
              </a:lnSpc>
            </a:pPr>
            <a:r>
              <a:rPr lang="zh-CN" altLang="en-US" dirty="0"/>
              <a:t>营销渠道的激励</a:t>
            </a:r>
            <a:endParaRPr lang="en-US" altLang="zh-CN" dirty="0"/>
          </a:p>
          <a:p>
            <a:pPr marL="1009650" lvl="1" indent="-609600">
              <a:lnSpc>
                <a:spcPct val="90000"/>
              </a:lnSpc>
            </a:pPr>
            <a:r>
              <a:rPr lang="zh-CN" altLang="en-US" sz="2400" dirty="0"/>
              <a:t>奖罚：</a:t>
            </a:r>
            <a:r>
              <a:rPr lang="zh-CN" altLang="zh-CN" sz="2400" kern="100" dirty="0">
                <a:effectLst/>
                <a:latin typeface="Times New Roman" panose="02020603050405020304" pitchFamily="18" charset="0"/>
                <a:ea typeface="宋体" panose="02010600030101010101" pitchFamily="2" charset="-122"/>
                <a:cs typeface="Times New Roman" panose="02020603050405020304" pitchFamily="18" charset="0"/>
              </a:rPr>
              <a:t>例如让利、特殊优惠、各种奖金、合作广告津贴、推销竞赛、免费旅游等。</a:t>
            </a:r>
            <a:endParaRPr lang="en-US" altLang="zh-CN" sz="2400" dirty="0"/>
          </a:p>
          <a:p>
            <a:pPr marL="1009650" lvl="1" indent="-609600">
              <a:lnSpc>
                <a:spcPct val="90000"/>
              </a:lnSpc>
            </a:pPr>
            <a:r>
              <a:rPr lang="zh-CN" altLang="en-US" sz="2400" dirty="0"/>
              <a:t>合伙：</a:t>
            </a:r>
            <a:r>
              <a:rPr lang="zh-CN" altLang="zh-CN" sz="2400" kern="100" dirty="0">
                <a:effectLst/>
                <a:latin typeface="Times New Roman" panose="02020603050405020304" pitchFamily="18" charset="0"/>
                <a:ea typeface="宋体" panose="02010600030101010101" pitchFamily="2" charset="-122"/>
                <a:cs typeface="Times New Roman" panose="02020603050405020304" pitchFamily="18" charset="0"/>
              </a:rPr>
              <a:t>与营销渠道成员建立长期合伙关系。</a:t>
            </a:r>
            <a:endParaRPr lang="en-US" altLang="zh-CN" sz="2400" dirty="0"/>
          </a:p>
          <a:p>
            <a:pPr marL="1009650" lvl="1" indent="-609600">
              <a:lnSpc>
                <a:spcPct val="90000"/>
              </a:lnSpc>
            </a:pPr>
            <a:r>
              <a:rPr lang="zh-CN" altLang="en-US" sz="2400" dirty="0"/>
              <a:t>分销规划：</a:t>
            </a:r>
            <a:r>
              <a:rPr lang="zh-CN" altLang="zh-CN" sz="2400" kern="100" dirty="0">
                <a:effectLst/>
                <a:latin typeface="Times New Roman" panose="02020603050405020304" pitchFamily="18" charset="0"/>
                <a:ea typeface="宋体" panose="02010600030101010101" pitchFamily="2" charset="-122"/>
                <a:cs typeface="Times New Roman" panose="02020603050405020304" pitchFamily="18" charset="0"/>
              </a:rPr>
              <a:t>建立一套有计划、实行专业化管理的垂直营销渠道系统，把保险公司和营销渠道成员的需要结合起来。</a:t>
            </a:r>
            <a:endParaRPr lang="zh-CN" altLang="en-US" sz="2400" dirty="0"/>
          </a:p>
        </p:txBody>
      </p:sp>
    </p:spTree>
    <p:extLst>
      <p:ext uri="{BB962C8B-B14F-4D97-AF65-F5344CB8AC3E}">
        <p14:creationId xmlns:p14="http://schemas.microsoft.com/office/powerpoint/2010/main" val="311932954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6" name="Rectangle 4">
            <a:extLst>
              <a:ext uri="{FF2B5EF4-FFF2-40B4-BE49-F238E27FC236}">
                <a16:creationId xmlns:a16="http://schemas.microsoft.com/office/drawing/2014/main" id="{0EBE30AE-D21C-8203-2C9F-226DED0A637B}"/>
              </a:ext>
            </a:extLst>
          </p:cNvPr>
          <p:cNvSpPr>
            <a:spLocks noGrp="1" noChangeArrowheads="1"/>
          </p:cNvSpPr>
          <p:nvPr>
            <p:ph type="ctrTitle"/>
          </p:nvPr>
        </p:nvSpPr>
        <p:spPr>
          <a:xfrm>
            <a:off x="685800" y="2130425"/>
            <a:ext cx="7772400" cy="1470025"/>
          </a:xfrm>
        </p:spPr>
        <p:txBody>
          <a:bodyPr anchor="ctr"/>
          <a:lstStyle/>
          <a:p>
            <a:r>
              <a:rPr lang="zh-CN" altLang="en-US" sz="4400" dirty="0"/>
              <a:t>第一节</a:t>
            </a:r>
          </a:p>
        </p:txBody>
      </p:sp>
      <p:sp>
        <p:nvSpPr>
          <p:cNvPr id="3077" name="Rectangle 5">
            <a:extLst>
              <a:ext uri="{FF2B5EF4-FFF2-40B4-BE49-F238E27FC236}">
                <a16:creationId xmlns:a16="http://schemas.microsoft.com/office/drawing/2014/main" id="{7FBFCE47-5769-C878-FC17-393DB19D40F1}"/>
              </a:ext>
            </a:extLst>
          </p:cNvPr>
          <p:cNvSpPr>
            <a:spLocks noGrp="1" noChangeArrowheads="1"/>
          </p:cNvSpPr>
          <p:nvPr>
            <p:ph type="subTitle" idx="1"/>
          </p:nvPr>
        </p:nvSpPr>
        <p:spPr>
          <a:xfrm>
            <a:off x="1371600" y="3886200"/>
            <a:ext cx="6400800" cy="1752600"/>
          </a:xfrm>
        </p:spPr>
        <p:txBody>
          <a:bodyPr/>
          <a:lstStyle/>
          <a:p>
            <a:r>
              <a:rPr lang="zh-CN" altLang="en-US" sz="3200" dirty="0"/>
              <a:t>保险营销渠道概述 </a:t>
            </a:r>
          </a:p>
        </p:txBody>
      </p:sp>
    </p:spTree>
    <p:extLst>
      <p:ext uri="{BB962C8B-B14F-4D97-AF65-F5344CB8AC3E}">
        <p14:creationId xmlns:p14="http://schemas.microsoft.com/office/powerpoint/2010/main" val="280995647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27B49447-7BB0-8447-7D3B-1071F2388728}"/>
              </a:ext>
            </a:extLst>
          </p:cNvPr>
          <p:cNvSpPr>
            <a:spLocks noGrp="1" noChangeArrowheads="1"/>
          </p:cNvSpPr>
          <p:nvPr>
            <p:ph type="title"/>
          </p:nvPr>
        </p:nvSpPr>
        <p:spPr/>
        <p:txBody>
          <a:bodyPr/>
          <a:lstStyle/>
          <a:p>
            <a:r>
              <a:rPr lang="zh-CN" altLang="en-US"/>
              <a:t>一、</a:t>
            </a:r>
            <a:r>
              <a:rPr lang="zh-CN" altLang="en-US" b="1"/>
              <a:t>保险营销渠道的概念</a:t>
            </a:r>
            <a:r>
              <a:rPr lang="zh-CN" altLang="en-US"/>
              <a:t> </a:t>
            </a:r>
          </a:p>
        </p:txBody>
      </p:sp>
      <p:sp>
        <p:nvSpPr>
          <p:cNvPr id="5123" name="Rectangle 3">
            <a:extLst>
              <a:ext uri="{FF2B5EF4-FFF2-40B4-BE49-F238E27FC236}">
                <a16:creationId xmlns:a16="http://schemas.microsoft.com/office/drawing/2014/main" id="{121B3BC4-82C2-2DE5-5373-4DF8D9FE4F1F}"/>
              </a:ext>
            </a:extLst>
          </p:cNvPr>
          <p:cNvSpPr>
            <a:spLocks noGrp="1" noChangeArrowheads="1"/>
          </p:cNvSpPr>
          <p:nvPr>
            <p:ph type="body" idx="1"/>
          </p:nvPr>
        </p:nvSpPr>
        <p:spPr>
          <a:xfrm>
            <a:off x="457200" y="1600200"/>
            <a:ext cx="8435280" cy="4525963"/>
          </a:xfrm>
        </p:spPr>
        <p:txBody>
          <a:bodyPr/>
          <a:lstStyle/>
          <a:p>
            <a:r>
              <a:rPr lang="zh-CN" altLang="en-US" dirty="0"/>
              <a:t>营销渠道：为完成市场交换活动而进行的一系列营销活动的组织和个人所形成的系统。</a:t>
            </a:r>
            <a:endParaRPr lang="en-US" altLang="zh-CN" dirty="0"/>
          </a:p>
          <a:p>
            <a:r>
              <a:rPr lang="zh-CN" altLang="zh-CN" dirty="0"/>
              <a:t>任何产品，基本的营销渠道只有两种</a:t>
            </a:r>
            <a:endParaRPr lang="en-US" altLang="zh-CN" dirty="0"/>
          </a:p>
          <a:p>
            <a:pPr lvl="1"/>
            <a:r>
              <a:rPr lang="zh-CN" altLang="zh-CN" dirty="0"/>
              <a:t>直接营销是指公司直接把产品出售给客户</a:t>
            </a:r>
            <a:endParaRPr lang="en-US" altLang="zh-CN" dirty="0"/>
          </a:p>
          <a:p>
            <a:pPr lvl="1"/>
            <a:r>
              <a:rPr lang="zh-CN" altLang="zh-CN" dirty="0"/>
              <a:t>间接营销是指保险通过一个或几个、通过一层或几层中间商而把保险产品出售给客户</a:t>
            </a:r>
            <a:endParaRPr lang="zh-CN" altLang="en-US" dirty="0"/>
          </a:p>
          <a:p>
            <a:r>
              <a:rPr lang="zh-CN" altLang="en-US" dirty="0"/>
              <a:t>对保险营销渠道的研究主要集中于：营销渠道的形式、营销渠道的职能和保险公司对营销渠道的管理  </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a:extLst>
              <a:ext uri="{FF2B5EF4-FFF2-40B4-BE49-F238E27FC236}">
                <a16:creationId xmlns:a16="http://schemas.microsoft.com/office/drawing/2014/main" id="{3EF73CD2-42C3-7B8E-49CA-713EED5106F0}"/>
              </a:ext>
            </a:extLst>
          </p:cNvPr>
          <p:cNvSpPr>
            <a:spLocks noGrp="1" noChangeArrowheads="1"/>
          </p:cNvSpPr>
          <p:nvPr>
            <p:ph type="title"/>
          </p:nvPr>
        </p:nvSpPr>
        <p:spPr/>
        <p:txBody>
          <a:bodyPr/>
          <a:lstStyle/>
          <a:p>
            <a:r>
              <a:rPr lang="zh-CN" altLang="en-US"/>
              <a:t>二、</a:t>
            </a:r>
            <a:r>
              <a:rPr lang="zh-CN" altLang="en-US" b="1"/>
              <a:t>保险营销渠道的作用</a:t>
            </a:r>
            <a:r>
              <a:rPr lang="zh-CN" altLang="en-US"/>
              <a:t> </a:t>
            </a:r>
          </a:p>
        </p:txBody>
      </p:sp>
      <p:sp>
        <p:nvSpPr>
          <p:cNvPr id="6147" name="Rectangle 3">
            <a:extLst>
              <a:ext uri="{FF2B5EF4-FFF2-40B4-BE49-F238E27FC236}">
                <a16:creationId xmlns:a16="http://schemas.microsoft.com/office/drawing/2014/main" id="{A05C5D4D-775E-70DC-AECE-0AA25FEF860A}"/>
              </a:ext>
            </a:extLst>
          </p:cNvPr>
          <p:cNvSpPr>
            <a:spLocks noGrp="1" noChangeArrowheads="1"/>
          </p:cNvSpPr>
          <p:nvPr>
            <p:ph type="body" idx="1"/>
          </p:nvPr>
        </p:nvSpPr>
        <p:spPr/>
        <p:txBody>
          <a:bodyPr/>
          <a:lstStyle/>
          <a:p>
            <a:r>
              <a:rPr lang="zh-CN" altLang="en-US" sz="2800"/>
              <a:t>销售产品：并由此而派生出促销、寻找客户、保险方案设计、销售等其他几项功能</a:t>
            </a:r>
          </a:p>
          <a:p>
            <a:r>
              <a:rPr lang="zh-CN" altLang="en-US" sz="2800"/>
              <a:t>信息沟通：营销渠道成员必须收集和传递与营销环节中各种力量和因素变动的信息，并且进行分析、研究和整理，以便于保险公司的规划、发展和促成交易。 </a:t>
            </a:r>
          </a:p>
          <a:p>
            <a:r>
              <a:rPr lang="zh-CN" altLang="en-US" sz="2800"/>
              <a:t>资金融通：佣金的给付时间和给付金额的设定使保险公司与营销渠道成员之间能够进行资金的融通，以支付销售中所发生的各项开支。  </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a:extLst>
              <a:ext uri="{FF2B5EF4-FFF2-40B4-BE49-F238E27FC236}">
                <a16:creationId xmlns:a16="http://schemas.microsoft.com/office/drawing/2014/main" id="{43D483CA-1599-FD50-7682-517BAB1CB930}"/>
              </a:ext>
            </a:extLst>
          </p:cNvPr>
          <p:cNvSpPr>
            <a:spLocks noGrp="1" noChangeArrowheads="1"/>
          </p:cNvSpPr>
          <p:nvPr>
            <p:ph type="title"/>
          </p:nvPr>
        </p:nvSpPr>
        <p:spPr/>
        <p:txBody>
          <a:bodyPr/>
          <a:lstStyle/>
          <a:p>
            <a:r>
              <a:rPr lang="zh-CN" altLang="en-US"/>
              <a:t>三、</a:t>
            </a:r>
            <a:r>
              <a:rPr lang="zh-CN" altLang="en-US" b="1"/>
              <a:t>保险中介存在的必要性</a:t>
            </a:r>
            <a:r>
              <a:rPr lang="zh-CN" altLang="en-US"/>
              <a:t> </a:t>
            </a:r>
          </a:p>
        </p:txBody>
      </p:sp>
      <p:sp>
        <p:nvSpPr>
          <p:cNvPr id="7171" name="Rectangle 3">
            <a:extLst>
              <a:ext uri="{FF2B5EF4-FFF2-40B4-BE49-F238E27FC236}">
                <a16:creationId xmlns:a16="http://schemas.microsoft.com/office/drawing/2014/main" id="{4F453D58-699E-B28B-98F5-5838458A45BD}"/>
              </a:ext>
            </a:extLst>
          </p:cNvPr>
          <p:cNvSpPr>
            <a:spLocks noGrp="1" noChangeArrowheads="1"/>
          </p:cNvSpPr>
          <p:nvPr>
            <p:ph type="body" idx="1"/>
          </p:nvPr>
        </p:nvSpPr>
        <p:spPr/>
        <p:txBody>
          <a:bodyPr/>
          <a:lstStyle/>
          <a:p>
            <a:pPr marL="609600" indent="-609600"/>
            <a:r>
              <a:rPr lang="zh-CN" altLang="en-US" dirty="0"/>
              <a:t>保险产品的复杂性需要专业中介</a:t>
            </a:r>
          </a:p>
          <a:p>
            <a:pPr marL="609600" indent="-609600"/>
            <a:r>
              <a:rPr lang="zh-CN" altLang="en-US" dirty="0"/>
              <a:t>社会分工细化的必然结果</a:t>
            </a:r>
          </a:p>
          <a:p>
            <a:pPr marL="609600" indent="-609600"/>
            <a:r>
              <a:rPr lang="zh-CN" altLang="en-US" dirty="0"/>
              <a:t>专业化分工降低成本</a:t>
            </a:r>
          </a:p>
          <a:p>
            <a:pPr marL="609600" indent="-609600"/>
            <a:r>
              <a:rPr lang="zh-CN" altLang="en-US" dirty="0"/>
              <a:t>专业化分工提高效率</a:t>
            </a:r>
          </a:p>
          <a:p>
            <a:pPr marL="990600" lvl="1" indent="-533400"/>
            <a:r>
              <a:rPr lang="zh-CN" altLang="en-US" dirty="0"/>
              <a:t>以专业化的知识提高销售效率。</a:t>
            </a:r>
          </a:p>
          <a:p>
            <a:pPr marL="990600" lvl="1" indent="-533400"/>
            <a:r>
              <a:rPr lang="zh-CN" altLang="en-US" dirty="0"/>
              <a:t>中间商给客户提供了选择和比较保险产品的机会，减少了销售的工作量。</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6" name="Rectangle 4">
            <a:extLst>
              <a:ext uri="{FF2B5EF4-FFF2-40B4-BE49-F238E27FC236}">
                <a16:creationId xmlns:a16="http://schemas.microsoft.com/office/drawing/2014/main" id="{F2531798-1FEA-ADB0-CF0E-A3D450F304B3}"/>
              </a:ext>
            </a:extLst>
          </p:cNvPr>
          <p:cNvSpPr>
            <a:spLocks noGrp="1" noChangeArrowheads="1"/>
          </p:cNvSpPr>
          <p:nvPr>
            <p:ph type="ctrTitle"/>
          </p:nvPr>
        </p:nvSpPr>
        <p:spPr>
          <a:xfrm>
            <a:off x="685800" y="2130425"/>
            <a:ext cx="7772400" cy="1470025"/>
          </a:xfrm>
        </p:spPr>
        <p:txBody>
          <a:bodyPr anchor="ctr"/>
          <a:lstStyle/>
          <a:p>
            <a:r>
              <a:rPr lang="zh-CN" altLang="en-US" sz="4400"/>
              <a:t>第二节</a:t>
            </a:r>
          </a:p>
        </p:txBody>
      </p:sp>
      <p:sp>
        <p:nvSpPr>
          <p:cNvPr id="8197" name="Rectangle 5">
            <a:extLst>
              <a:ext uri="{FF2B5EF4-FFF2-40B4-BE49-F238E27FC236}">
                <a16:creationId xmlns:a16="http://schemas.microsoft.com/office/drawing/2014/main" id="{69E33DA6-EAD0-9294-1D33-EF88E1325857}"/>
              </a:ext>
            </a:extLst>
          </p:cNvPr>
          <p:cNvSpPr>
            <a:spLocks noGrp="1" noChangeArrowheads="1"/>
          </p:cNvSpPr>
          <p:nvPr>
            <p:ph type="subTitle" idx="1"/>
          </p:nvPr>
        </p:nvSpPr>
        <p:spPr>
          <a:xfrm>
            <a:off x="1371600" y="3886200"/>
            <a:ext cx="6400800" cy="1752600"/>
          </a:xfrm>
        </p:spPr>
        <p:txBody>
          <a:bodyPr/>
          <a:lstStyle/>
          <a:p>
            <a:r>
              <a:rPr lang="zh-CN" altLang="en-US" sz="3200"/>
              <a:t>保险公司的营销体系 </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 name="画布 22">
            <a:extLst>
              <a:ext uri="{FF2B5EF4-FFF2-40B4-BE49-F238E27FC236}">
                <a16:creationId xmlns:a16="http://schemas.microsoft.com/office/drawing/2014/main" id="{35B14708-5073-543A-C88B-B9E5D90C6768}"/>
              </a:ext>
            </a:extLst>
          </p:cNvPr>
          <p:cNvGrpSpPr/>
          <p:nvPr/>
        </p:nvGrpSpPr>
        <p:grpSpPr>
          <a:xfrm>
            <a:off x="0" y="548680"/>
            <a:ext cx="9108504" cy="5472607"/>
            <a:chOff x="0" y="0"/>
            <a:chExt cx="4794885" cy="3062605"/>
          </a:xfrm>
        </p:grpSpPr>
        <p:sp>
          <p:nvSpPr>
            <p:cNvPr id="5" name="矩形 4">
              <a:extLst>
                <a:ext uri="{FF2B5EF4-FFF2-40B4-BE49-F238E27FC236}">
                  <a16:creationId xmlns:a16="http://schemas.microsoft.com/office/drawing/2014/main" id="{982EBCD6-6E64-6E41-DEC5-72FED926F9BA}"/>
                </a:ext>
              </a:extLst>
            </p:cNvPr>
            <p:cNvSpPr/>
            <p:nvPr/>
          </p:nvSpPr>
          <p:spPr>
            <a:xfrm>
              <a:off x="0" y="0"/>
              <a:ext cx="4794885" cy="3062605"/>
            </a:xfrm>
            <a:prstGeom prst="rect">
              <a:avLst/>
            </a:prstGeom>
            <a:solidFill>
              <a:prstClr val="white"/>
            </a:solidFill>
          </p:spPr>
        </p:sp>
        <p:sp>
          <p:nvSpPr>
            <p:cNvPr id="6" name="Rectangle 40">
              <a:extLst>
                <a:ext uri="{FF2B5EF4-FFF2-40B4-BE49-F238E27FC236}">
                  <a16:creationId xmlns:a16="http://schemas.microsoft.com/office/drawing/2014/main" id="{AE053950-74C6-67EC-A720-A57C188D3EB5}"/>
                </a:ext>
              </a:extLst>
            </p:cNvPr>
            <p:cNvSpPr>
              <a:spLocks noChangeArrowheads="1"/>
            </p:cNvSpPr>
            <p:nvPr/>
          </p:nvSpPr>
          <p:spPr bwMode="auto">
            <a:xfrm>
              <a:off x="1113616" y="36002"/>
              <a:ext cx="894715" cy="261620"/>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upright="1">
              <a:noAutofit/>
            </a:bodyPr>
            <a:lstStyle/>
            <a:p>
              <a:pPr algn="just"/>
              <a:r>
                <a:rPr lang="zh-CN" sz="1900" kern="100">
                  <a:solidFill>
                    <a:srgbClr val="000000"/>
                  </a:solidFill>
                  <a:effectLst/>
                  <a:latin typeface="Times New Roman" panose="02020603050405020304" pitchFamily="18" charset="0"/>
                  <a:ea typeface="宋体" panose="02010600030101010101" pitchFamily="2" charset="-122"/>
                </a:rPr>
                <a:t>保险营销体系</a:t>
              </a:r>
            </a:p>
          </p:txBody>
        </p:sp>
        <p:sp>
          <p:nvSpPr>
            <p:cNvPr id="7" name="Rectangle 40">
              <a:extLst>
                <a:ext uri="{FF2B5EF4-FFF2-40B4-BE49-F238E27FC236}">
                  <a16:creationId xmlns:a16="http://schemas.microsoft.com/office/drawing/2014/main" id="{9D194379-18AC-7145-F2BF-C32628434939}"/>
                </a:ext>
              </a:extLst>
            </p:cNvPr>
            <p:cNvSpPr>
              <a:spLocks noChangeArrowheads="1"/>
            </p:cNvSpPr>
            <p:nvPr/>
          </p:nvSpPr>
          <p:spPr bwMode="auto">
            <a:xfrm>
              <a:off x="246749" y="613875"/>
              <a:ext cx="708440" cy="261620"/>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upright="1">
              <a:noAutofit/>
            </a:bodyPr>
            <a:lstStyle/>
            <a:p>
              <a:pPr algn="just"/>
              <a:r>
                <a:rPr lang="zh-CN" sz="1900" kern="100">
                  <a:solidFill>
                    <a:srgbClr val="000000"/>
                  </a:solidFill>
                  <a:effectLst/>
                  <a:latin typeface="Times New Roman" panose="02020603050405020304" pitchFamily="18" charset="0"/>
                  <a:ea typeface="宋体" panose="02010600030101010101" pitchFamily="2" charset="-122"/>
                </a:rPr>
                <a:t>直接营销</a:t>
              </a:r>
            </a:p>
          </p:txBody>
        </p:sp>
        <p:sp>
          <p:nvSpPr>
            <p:cNvPr id="8" name="Rectangle 40">
              <a:extLst>
                <a:ext uri="{FF2B5EF4-FFF2-40B4-BE49-F238E27FC236}">
                  <a16:creationId xmlns:a16="http://schemas.microsoft.com/office/drawing/2014/main" id="{B378AB8A-A51A-61F0-69D8-EA1CCAC35F32}"/>
                </a:ext>
              </a:extLst>
            </p:cNvPr>
            <p:cNvSpPr>
              <a:spLocks noChangeArrowheads="1"/>
            </p:cNvSpPr>
            <p:nvPr/>
          </p:nvSpPr>
          <p:spPr bwMode="auto">
            <a:xfrm>
              <a:off x="2432474" y="613875"/>
              <a:ext cx="677846" cy="261620"/>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upright="1">
              <a:noAutofit/>
            </a:bodyPr>
            <a:lstStyle/>
            <a:p>
              <a:pPr algn="just"/>
              <a:r>
                <a:rPr lang="zh-CN" sz="1900" kern="100">
                  <a:solidFill>
                    <a:srgbClr val="000000"/>
                  </a:solidFill>
                  <a:effectLst/>
                  <a:latin typeface="Times New Roman" panose="02020603050405020304" pitchFamily="18" charset="0"/>
                  <a:ea typeface="宋体" panose="02010600030101010101" pitchFamily="2" charset="-122"/>
                </a:rPr>
                <a:t>间接营销</a:t>
              </a:r>
            </a:p>
          </p:txBody>
        </p:sp>
        <p:cxnSp>
          <p:nvCxnSpPr>
            <p:cNvPr id="9" name="连接符: 肘形 8">
              <a:extLst>
                <a:ext uri="{FF2B5EF4-FFF2-40B4-BE49-F238E27FC236}">
                  <a16:creationId xmlns:a16="http://schemas.microsoft.com/office/drawing/2014/main" id="{84493BA6-D66D-5C2C-061B-8D1F6C03669D}"/>
                </a:ext>
              </a:extLst>
            </p:cNvPr>
            <p:cNvCxnSpPr>
              <a:stCxn id="6" idx="2"/>
              <a:endCxn id="7" idx="0"/>
            </p:cNvCxnSpPr>
            <p:nvPr/>
          </p:nvCxnSpPr>
          <p:spPr>
            <a:xfrm rot="5400000">
              <a:off x="922846" y="-24254"/>
              <a:ext cx="316253" cy="960005"/>
            </a:xfrm>
            <a:prstGeom prst="bentConnector3">
              <a:avLst/>
            </a:prstGeom>
            <a:ln>
              <a:tailEnd type="none"/>
            </a:ln>
          </p:spPr>
          <p:style>
            <a:lnRef idx="1">
              <a:schemeClr val="dk1"/>
            </a:lnRef>
            <a:fillRef idx="0">
              <a:schemeClr val="dk1"/>
            </a:fillRef>
            <a:effectRef idx="0">
              <a:schemeClr val="dk1"/>
            </a:effectRef>
            <a:fontRef idx="minor">
              <a:schemeClr val="tx1"/>
            </a:fontRef>
          </p:style>
        </p:cxnSp>
        <p:cxnSp>
          <p:nvCxnSpPr>
            <p:cNvPr id="10" name="连接符: 肘形 9">
              <a:extLst>
                <a:ext uri="{FF2B5EF4-FFF2-40B4-BE49-F238E27FC236}">
                  <a16:creationId xmlns:a16="http://schemas.microsoft.com/office/drawing/2014/main" id="{5E74E92C-1F41-AF78-84E2-00E70CCFC3F3}"/>
                </a:ext>
              </a:extLst>
            </p:cNvPr>
            <p:cNvCxnSpPr>
              <a:stCxn id="6" idx="2"/>
              <a:endCxn id="8" idx="0"/>
            </p:cNvCxnSpPr>
            <p:nvPr/>
          </p:nvCxnSpPr>
          <p:spPr>
            <a:xfrm rot="16200000" flipH="1">
              <a:off x="2008059" y="-149464"/>
              <a:ext cx="316253" cy="1210423"/>
            </a:xfrm>
            <a:prstGeom prst="bentConnector3">
              <a:avLst/>
            </a:prstGeom>
            <a:ln>
              <a:tailEnd type="none"/>
            </a:ln>
          </p:spPr>
          <p:style>
            <a:lnRef idx="1">
              <a:schemeClr val="dk1"/>
            </a:lnRef>
            <a:fillRef idx="0">
              <a:schemeClr val="dk1"/>
            </a:fillRef>
            <a:effectRef idx="0">
              <a:schemeClr val="dk1"/>
            </a:effectRef>
            <a:fontRef idx="minor">
              <a:schemeClr val="tx1"/>
            </a:fontRef>
          </p:style>
        </p:cxnSp>
        <p:sp>
          <p:nvSpPr>
            <p:cNvPr id="11" name="Rectangle 51">
              <a:extLst>
                <a:ext uri="{FF2B5EF4-FFF2-40B4-BE49-F238E27FC236}">
                  <a16:creationId xmlns:a16="http://schemas.microsoft.com/office/drawing/2014/main" id="{935BB731-3AD6-399A-7A72-063E5145EE25}"/>
                </a:ext>
              </a:extLst>
            </p:cNvPr>
            <p:cNvSpPr>
              <a:spLocks noChangeArrowheads="1"/>
            </p:cNvSpPr>
            <p:nvPr/>
          </p:nvSpPr>
          <p:spPr bwMode="auto">
            <a:xfrm>
              <a:off x="39399" y="2187662"/>
              <a:ext cx="1135512" cy="870441"/>
            </a:xfrm>
            <a:prstGeom prst="rect">
              <a:avLst/>
            </a:prstGeom>
            <a:solidFill>
              <a:srgbClr val="FFFFFF"/>
            </a:solidFill>
            <a:ln w="9525">
              <a:solidFill>
                <a:srgbClr val="000000"/>
              </a:solidFill>
              <a:prstDash val="dash"/>
              <a:miter lim="800000"/>
              <a:headEnd/>
              <a:tailEnd/>
            </a:ln>
          </p:spPr>
          <p:txBody>
            <a:bodyPr rot="0" vert="horz" wrap="square" lIns="91440" tIns="45720" rIns="91440" bIns="45720" anchor="t" anchorCtr="0" upright="1">
              <a:noAutofit/>
            </a:bodyPr>
            <a:lstStyle/>
            <a:p>
              <a:pPr algn="just"/>
              <a:r>
                <a:rPr lang="zh-CN" sz="1900" kern="100">
                  <a:solidFill>
                    <a:srgbClr val="000000"/>
                  </a:solidFill>
                  <a:effectLst/>
                  <a:latin typeface="Times New Roman" panose="02020603050405020304" pitchFamily="18" charset="0"/>
                  <a:ea typeface="宋体" panose="02010600030101010101" pitchFamily="2" charset="-122"/>
                </a:rPr>
                <a:t>团体保险、内部营销、保险零售店、网络营销、</a:t>
              </a:r>
              <a:r>
                <a:rPr lang="en-US" sz="1900" kern="100">
                  <a:solidFill>
                    <a:srgbClr val="000000"/>
                  </a:solidFill>
                  <a:effectLst/>
                  <a:latin typeface="Times New Roman" panose="02020603050405020304" pitchFamily="18" charset="0"/>
                  <a:ea typeface="宋体" panose="02010600030101010101" pitchFamily="2" charset="-122"/>
                </a:rPr>
                <a:t>APP</a:t>
              </a:r>
              <a:r>
                <a:rPr lang="zh-CN" sz="1900" kern="100">
                  <a:solidFill>
                    <a:srgbClr val="000000"/>
                  </a:solidFill>
                  <a:effectLst/>
                  <a:latin typeface="Times New Roman" panose="02020603050405020304" pitchFamily="18" charset="0"/>
                  <a:ea typeface="宋体" panose="02010600030101010101" pitchFamily="2" charset="-122"/>
                </a:rPr>
                <a:t>、电话营销、直接邮件</a:t>
              </a:r>
            </a:p>
          </p:txBody>
        </p:sp>
        <p:cxnSp>
          <p:nvCxnSpPr>
            <p:cNvPr id="12" name="直接箭头连接符 11">
              <a:extLst>
                <a:ext uri="{FF2B5EF4-FFF2-40B4-BE49-F238E27FC236}">
                  <a16:creationId xmlns:a16="http://schemas.microsoft.com/office/drawing/2014/main" id="{BEF8A3FB-AA7C-70C1-CA00-CD32D49C21D6}"/>
                </a:ext>
              </a:extLst>
            </p:cNvPr>
            <p:cNvCxnSpPr>
              <a:stCxn id="7" idx="2"/>
              <a:endCxn id="11" idx="0"/>
            </p:cNvCxnSpPr>
            <p:nvPr/>
          </p:nvCxnSpPr>
          <p:spPr>
            <a:xfrm>
              <a:off x="600969" y="875495"/>
              <a:ext cx="6186" cy="1312167"/>
            </a:xfrm>
            <a:prstGeom prst="straightConnector1">
              <a:avLst/>
            </a:prstGeom>
            <a:ln>
              <a:prstDash val="dash"/>
              <a:tailEnd type="none"/>
            </a:ln>
          </p:spPr>
          <p:style>
            <a:lnRef idx="1">
              <a:schemeClr val="dk1"/>
            </a:lnRef>
            <a:fillRef idx="0">
              <a:schemeClr val="dk1"/>
            </a:fillRef>
            <a:effectRef idx="0">
              <a:schemeClr val="dk1"/>
            </a:effectRef>
            <a:fontRef idx="minor">
              <a:schemeClr val="tx1"/>
            </a:fontRef>
          </p:style>
        </p:cxnSp>
        <p:cxnSp>
          <p:nvCxnSpPr>
            <p:cNvPr id="13" name="连接符: 肘形 12">
              <a:extLst>
                <a:ext uri="{FF2B5EF4-FFF2-40B4-BE49-F238E27FC236}">
                  <a16:creationId xmlns:a16="http://schemas.microsoft.com/office/drawing/2014/main" id="{B5AFA84F-EC98-C41E-BD1F-044E2D8E1F76}"/>
                </a:ext>
              </a:extLst>
            </p:cNvPr>
            <p:cNvCxnSpPr>
              <a:stCxn id="8" idx="2"/>
              <a:endCxn id="14" idx="0"/>
            </p:cNvCxnSpPr>
            <p:nvPr/>
          </p:nvCxnSpPr>
          <p:spPr>
            <a:xfrm rot="5400000">
              <a:off x="2137971" y="449273"/>
              <a:ext cx="207204" cy="1059648"/>
            </a:xfrm>
            <a:prstGeom prst="bentConnector3">
              <a:avLst/>
            </a:prstGeom>
          </p:spPr>
          <p:style>
            <a:lnRef idx="1">
              <a:schemeClr val="dk1"/>
            </a:lnRef>
            <a:fillRef idx="0">
              <a:schemeClr val="dk1"/>
            </a:fillRef>
            <a:effectRef idx="0">
              <a:schemeClr val="dk1"/>
            </a:effectRef>
            <a:fontRef idx="minor">
              <a:schemeClr val="tx1"/>
            </a:fontRef>
          </p:style>
        </p:cxnSp>
        <p:sp>
          <p:nvSpPr>
            <p:cNvPr id="14" name="Rectangle 44">
              <a:extLst>
                <a:ext uri="{FF2B5EF4-FFF2-40B4-BE49-F238E27FC236}">
                  <a16:creationId xmlns:a16="http://schemas.microsoft.com/office/drawing/2014/main" id="{FEFFABC2-620C-E250-DCCB-C09FA88C2A51}"/>
                </a:ext>
              </a:extLst>
            </p:cNvPr>
            <p:cNvSpPr>
              <a:spLocks noChangeArrowheads="1"/>
            </p:cNvSpPr>
            <p:nvPr/>
          </p:nvSpPr>
          <p:spPr bwMode="auto">
            <a:xfrm>
              <a:off x="1313955" y="1082699"/>
              <a:ext cx="795587" cy="251895"/>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upright="1">
              <a:noAutofit/>
            </a:bodyPr>
            <a:lstStyle/>
            <a:p>
              <a:pPr algn="just"/>
              <a:r>
                <a:rPr lang="zh-CN" sz="1900" kern="100">
                  <a:solidFill>
                    <a:srgbClr val="000000"/>
                  </a:solidFill>
                  <a:effectLst/>
                  <a:latin typeface="Times New Roman" panose="02020603050405020304" pitchFamily="18" charset="0"/>
                  <a:ea typeface="宋体" panose="02010600030101010101" pitchFamily="2" charset="-122"/>
                </a:rPr>
                <a:t>保险经纪</a:t>
              </a:r>
            </a:p>
          </p:txBody>
        </p:sp>
        <p:sp>
          <p:nvSpPr>
            <p:cNvPr id="15" name="Rectangle 43">
              <a:extLst>
                <a:ext uri="{FF2B5EF4-FFF2-40B4-BE49-F238E27FC236}">
                  <a16:creationId xmlns:a16="http://schemas.microsoft.com/office/drawing/2014/main" id="{7E8D7843-9859-B855-9799-CCBDE0C4FB7D}"/>
                </a:ext>
              </a:extLst>
            </p:cNvPr>
            <p:cNvSpPr>
              <a:spLocks noChangeArrowheads="1"/>
            </p:cNvSpPr>
            <p:nvPr/>
          </p:nvSpPr>
          <p:spPr bwMode="auto">
            <a:xfrm>
              <a:off x="3149717" y="1079537"/>
              <a:ext cx="771792" cy="251740"/>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upright="1">
              <a:noAutofit/>
            </a:bodyPr>
            <a:lstStyle/>
            <a:p>
              <a:pPr algn="just"/>
              <a:r>
                <a:rPr lang="zh-CN" sz="1900" kern="100">
                  <a:solidFill>
                    <a:srgbClr val="000000"/>
                  </a:solidFill>
                  <a:effectLst/>
                  <a:latin typeface="Times New Roman" panose="02020603050405020304" pitchFamily="18" charset="0"/>
                  <a:ea typeface="宋体" panose="02010600030101010101" pitchFamily="2" charset="-122"/>
                </a:rPr>
                <a:t>保险代理</a:t>
              </a:r>
            </a:p>
          </p:txBody>
        </p:sp>
        <p:sp>
          <p:nvSpPr>
            <p:cNvPr id="16" name="Rectangle 46">
              <a:extLst>
                <a:ext uri="{FF2B5EF4-FFF2-40B4-BE49-F238E27FC236}">
                  <a16:creationId xmlns:a16="http://schemas.microsoft.com/office/drawing/2014/main" id="{BFD34C8E-8336-EFFA-51FE-4BFA73F0EF0C}"/>
                </a:ext>
              </a:extLst>
            </p:cNvPr>
            <p:cNvSpPr>
              <a:spLocks noChangeArrowheads="1"/>
            </p:cNvSpPr>
            <p:nvPr/>
          </p:nvSpPr>
          <p:spPr bwMode="auto">
            <a:xfrm>
              <a:off x="2279026" y="1963635"/>
              <a:ext cx="666176" cy="272415"/>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upright="1">
              <a:noAutofit/>
            </a:bodyPr>
            <a:lstStyle/>
            <a:p>
              <a:pPr algn="just"/>
              <a:r>
                <a:rPr lang="zh-CN" sz="1900" kern="100">
                  <a:solidFill>
                    <a:srgbClr val="000000"/>
                  </a:solidFill>
                  <a:effectLst/>
                  <a:latin typeface="Times New Roman" panose="02020603050405020304" pitchFamily="18" charset="0"/>
                  <a:ea typeface="宋体" panose="02010600030101010101" pitchFamily="2" charset="-122"/>
                </a:rPr>
                <a:t>个人代理</a:t>
              </a:r>
            </a:p>
          </p:txBody>
        </p:sp>
        <p:sp>
          <p:nvSpPr>
            <p:cNvPr id="17" name="Rectangle 46">
              <a:extLst>
                <a:ext uri="{FF2B5EF4-FFF2-40B4-BE49-F238E27FC236}">
                  <a16:creationId xmlns:a16="http://schemas.microsoft.com/office/drawing/2014/main" id="{E39DDB31-9923-006E-303A-FBAA20DE4B9E}"/>
                </a:ext>
              </a:extLst>
            </p:cNvPr>
            <p:cNvSpPr>
              <a:spLocks noChangeArrowheads="1"/>
            </p:cNvSpPr>
            <p:nvPr/>
          </p:nvSpPr>
          <p:spPr bwMode="auto">
            <a:xfrm>
              <a:off x="4069620" y="1528271"/>
              <a:ext cx="660121" cy="263137"/>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upright="1">
              <a:noAutofit/>
            </a:bodyPr>
            <a:lstStyle/>
            <a:p>
              <a:pPr algn="just"/>
              <a:r>
                <a:rPr lang="zh-CN" sz="1900" kern="100">
                  <a:solidFill>
                    <a:srgbClr val="000000"/>
                  </a:solidFill>
                  <a:effectLst/>
                  <a:latin typeface="Times New Roman" panose="02020603050405020304" pitchFamily="18" charset="0"/>
                  <a:ea typeface="宋体" panose="02010600030101010101" pitchFamily="2" charset="-122"/>
                </a:rPr>
                <a:t>兼业代理</a:t>
              </a:r>
            </a:p>
          </p:txBody>
        </p:sp>
        <p:sp>
          <p:nvSpPr>
            <p:cNvPr id="18" name="Rectangle 46">
              <a:extLst>
                <a:ext uri="{FF2B5EF4-FFF2-40B4-BE49-F238E27FC236}">
                  <a16:creationId xmlns:a16="http://schemas.microsoft.com/office/drawing/2014/main" id="{E1E081F7-E7F4-E7C1-9661-7AF4CC86C70E}"/>
                </a:ext>
              </a:extLst>
            </p:cNvPr>
            <p:cNvSpPr>
              <a:spLocks noChangeArrowheads="1"/>
            </p:cNvSpPr>
            <p:nvPr/>
          </p:nvSpPr>
          <p:spPr bwMode="auto">
            <a:xfrm>
              <a:off x="3166710" y="1959977"/>
              <a:ext cx="697007" cy="272415"/>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upright="1">
              <a:noAutofit/>
            </a:bodyPr>
            <a:lstStyle/>
            <a:p>
              <a:pPr algn="just"/>
              <a:r>
                <a:rPr lang="zh-CN" sz="1900" kern="100">
                  <a:solidFill>
                    <a:srgbClr val="000000"/>
                  </a:solidFill>
                  <a:effectLst/>
                  <a:latin typeface="Times New Roman" panose="02020603050405020304" pitchFamily="18" charset="0"/>
                  <a:ea typeface="宋体" panose="02010600030101010101" pitchFamily="2" charset="-122"/>
                </a:rPr>
                <a:t>机构代理</a:t>
              </a:r>
            </a:p>
          </p:txBody>
        </p:sp>
        <p:sp>
          <p:nvSpPr>
            <p:cNvPr id="19" name="Rectangle 50">
              <a:extLst>
                <a:ext uri="{FF2B5EF4-FFF2-40B4-BE49-F238E27FC236}">
                  <a16:creationId xmlns:a16="http://schemas.microsoft.com/office/drawing/2014/main" id="{F05B7E13-F4B0-DDBC-1450-0DE521FB5D3B}"/>
                </a:ext>
              </a:extLst>
            </p:cNvPr>
            <p:cNvSpPr>
              <a:spLocks noChangeArrowheads="1"/>
            </p:cNvSpPr>
            <p:nvPr/>
          </p:nvSpPr>
          <p:spPr bwMode="auto">
            <a:xfrm>
              <a:off x="3068297" y="2398263"/>
              <a:ext cx="894003" cy="278130"/>
            </a:xfrm>
            <a:prstGeom prst="rect">
              <a:avLst/>
            </a:prstGeom>
            <a:solidFill>
              <a:srgbClr val="FFFFFF"/>
            </a:solidFill>
            <a:ln w="9525">
              <a:solidFill>
                <a:srgbClr val="000000"/>
              </a:solidFill>
              <a:prstDash val="dash"/>
              <a:miter lim="800000"/>
              <a:headEnd/>
              <a:tailEnd/>
            </a:ln>
          </p:spPr>
          <p:txBody>
            <a:bodyPr rot="0" vert="horz" wrap="square" lIns="91440" tIns="45720" rIns="91440" bIns="45720" anchor="t" anchorCtr="0" upright="1">
              <a:noAutofit/>
            </a:bodyPr>
            <a:lstStyle/>
            <a:p>
              <a:pPr algn="just"/>
              <a:r>
                <a:rPr lang="zh-CN" sz="1900" kern="100">
                  <a:solidFill>
                    <a:srgbClr val="000000"/>
                  </a:solidFill>
                  <a:effectLst/>
                  <a:latin typeface="Times New Roman" panose="02020603050405020304" pitchFamily="18" charset="0"/>
                  <a:ea typeface="宋体" panose="02010600030101010101" pitchFamily="2" charset="-122"/>
                </a:rPr>
                <a:t>保险代理公司</a:t>
              </a:r>
            </a:p>
          </p:txBody>
        </p:sp>
        <p:sp>
          <p:nvSpPr>
            <p:cNvPr id="20" name="Rectangle 49">
              <a:extLst>
                <a:ext uri="{FF2B5EF4-FFF2-40B4-BE49-F238E27FC236}">
                  <a16:creationId xmlns:a16="http://schemas.microsoft.com/office/drawing/2014/main" id="{38001E35-E1A3-1AE5-C993-377161C946DD}"/>
                </a:ext>
              </a:extLst>
            </p:cNvPr>
            <p:cNvSpPr>
              <a:spLocks noChangeArrowheads="1"/>
            </p:cNvSpPr>
            <p:nvPr/>
          </p:nvSpPr>
          <p:spPr bwMode="auto">
            <a:xfrm>
              <a:off x="4030127" y="2400937"/>
              <a:ext cx="758195" cy="661668"/>
            </a:xfrm>
            <a:prstGeom prst="rect">
              <a:avLst/>
            </a:prstGeom>
            <a:solidFill>
              <a:srgbClr val="FFFFFF"/>
            </a:solidFill>
            <a:ln w="9525">
              <a:solidFill>
                <a:srgbClr val="000000"/>
              </a:solidFill>
              <a:prstDash val="dash"/>
              <a:miter lim="800000"/>
              <a:headEnd/>
              <a:tailEnd/>
            </a:ln>
          </p:spPr>
          <p:txBody>
            <a:bodyPr rot="0" vert="horz" wrap="square" lIns="91440" tIns="45720" rIns="91440" bIns="45720" anchor="t" anchorCtr="0" upright="1">
              <a:noAutofit/>
            </a:bodyPr>
            <a:lstStyle/>
            <a:p>
              <a:pPr algn="just"/>
              <a:r>
                <a:rPr lang="zh-CN" sz="1900" kern="100">
                  <a:solidFill>
                    <a:srgbClr val="000000"/>
                  </a:solidFill>
                  <a:effectLst/>
                  <a:latin typeface="Times New Roman" panose="02020603050405020304" pitchFamily="18" charset="0"/>
                  <a:ea typeface="宋体" panose="02010600030101010101" pitchFamily="2" charset="-122"/>
                </a:rPr>
                <a:t>银行保险，</a:t>
              </a:r>
              <a:r>
                <a:rPr lang="en-US" sz="1900" kern="100">
                  <a:solidFill>
                    <a:srgbClr val="000000"/>
                  </a:solidFill>
                  <a:effectLst/>
                  <a:latin typeface="Times New Roman" panose="02020603050405020304" pitchFamily="18" charset="0"/>
                  <a:ea typeface="宋体" panose="02010600030101010101" pitchFamily="2" charset="-122"/>
                </a:rPr>
                <a:t>                                              </a:t>
              </a:r>
              <a:r>
                <a:rPr lang="zh-CN" sz="1900" kern="100">
                  <a:solidFill>
                    <a:srgbClr val="000000"/>
                  </a:solidFill>
                  <a:effectLst/>
                  <a:latin typeface="Times New Roman" panose="02020603050405020304" pitchFamily="18" charset="0"/>
                  <a:ea typeface="宋体" panose="02010600030101010101" pitchFamily="2" charset="-122"/>
                </a:rPr>
                <a:t>邮政、证券、旅行社代理</a:t>
              </a:r>
            </a:p>
          </p:txBody>
        </p:sp>
        <p:cxnSp>
          <p:nvCxnSpPr>
            <p:cNvPr id="21" name="连接符: 肘形 20">
              <a:extLst>
                <a:ext uri="{FF2B5EF4-FFF2-40B4-BE49-F238E27FC236}">
                  <a16:creationId xmlns:a16="http://schemas.microsoft.com/office/drawing/2014/main" id="{1FDDD66E-0742-7AEC-71AF-660D8D942B49}"/>
                </a:ext>
              </a:extLst>
            </p:cNvPr>
            <p:cNvCxnSpPr>
              <a:stCxn id="8" idx="2"/>
              <a:endCxn id="15" idx="0"/>
            </p:cNvCxnSpPr>
            <p:nvPr/>
          </p:nvCxnSpPr>
          <p:spPr>
            <a:xfrm rot="16200000" flipH="1">
              <a:off x="3051484" y="595408"/>
              <a:ext cx="204042" cy="764216"/>
            </a:xfrm>
            <a:prstGeom prst="bentConnector3">
              <a:avLst/>
            </a:prstGeom>
          </p:spPr>
          <p:style>
            <a:lnRef idx="1">
              <a:schemeClr val="dk1"/>
            </a:lnRef>
            <a:fillRef idx="0">
              <a:schemeClr val="dk1"/>
            </a:fillRef>
            <a:effectRef idx="0">
              <a:schemeClr val="dk1"/>
            </a:effectRef>
            <a:fontRef idx="minor">
              <a:schemeClr val="tx1"/>
            </a:fontRef>
          </p:style>
        </p:cxnSp>
        <p:cxnSp>
          <p:nvCxnSpPr>
            <p:cNvPr id="22" name="连接符: 肘形 21">
              <a:extLst>
                <a:ext uri="{FF2B5EF4-FFF2-40B4-BE49-F238E27FC236}">
                  <a16:creationId xmlns:a16="http://schemas.microsoft.com/office/drawing/2014/main" id="{0737D773-2147-7962-51EF-7769D9C23641}"/>
                </a:ext>
              </a:extLst>
            </p:cNvPr>
            <p:cNvCxnSpPr>
              <a:stCxn id="15" idx="2"/>
              <a:endCxn id="32" idx="0"/>
            </p:cNvCxnSpPr>
            <p:nvPr/>
          </p:nvCxnSpPr>
          <p:spPr>
            <a:xfrm rot="5400000">
              <a:off x="3173252" y="1161790"/>
              <a:ext cx="192875" cy="531848"/>
            </a:xfrm>
            <a:prstGeom prst="bentConnector3">
              <a:avLst/>
            </a:prstGeom>
          </p:spPr>
          <p:style>
            <a:lnRef idx="1">
              <a:schemeClr val="dk1"/>
            </a:lnRef>
            <a:fillRef idx="0">
              <a:schemeClr val="dk1"/>
            </a:fillRef>
            <a:effectRef idx="0">
              <a:schemeClr val="dk1"/>
            </a:effectRef>
            <a:fontRef idx="minor">
              <a:schemeClr val="tx1"/>
            </a:fontRef>
          </p:style>
        </p:cxnSp>
        <p:cxnSp>
          <p:nvCxnSpPr>
            <p:cNvPr id="23" name="连接符: 肘形 22">
              <a:extLst>
                <a:ext uri="{FF2B5EF4-FFF2-40B4-BE49-F238E27FC236}">
                  <a16:creationId xmlns:a16="http://schemas.microsoft.com/office/drawing/2014/main" id="{6C9C97D5-955B-39F9-C71C-7E19A5330692}"/>
                </a:ext>
              </a:extLst>
            </p:cNvPr>
            <p:cNvCxnSpPr>
              <a:stCxn id="15" idx="2"/>
              <a:endCxn id="17" idx="0"/>
            </p:cNvCxnSpPr>
            <p:nvPr/>
          </p:nvCxnSpPr>
          <p:spPr>
            <a:xfrm rot="16200000" flipH="1">
              <a:off x="3869150" y="997740"/>
              <a:ext cx="196994" cy="864068"/>
            </a:xfrm>
            <a:prstGeom prst="bentConnector3">
              <a:avLst/>
            </a:prstGeom>
          </p:spPr>
          <p:style>
            <a:lnRef idx="1">
              <a:schemeClr val="dk1"/>
            </a:lnRef>
            <a:fillRef idx="0">
              <a:schemeClr val="dk1"/>
            </a:fillRef>
            <a:effectRef idx="0">
              <a:schemeClr val="dk1"/>
            </a:effectRef>
            <a:fontRef idx="minor">
              <a:schemeClr val="tx1"/>
            </a:fontRef>
          </p:style>
        </p:cxnSp>
        <p:cxnSp>
          <p:nvCxnSpPr>
            <p:cNvPr id="24" name="连接符: 肘形 23">
              <a:extLst>
                <a:ext uri="{FF2B5EF4-FFF2-40B4-BE49-F238E27FC236}">
                  <a16:creationId xmlns:a16="http://schemas.microsoft.com/office/drawing/2014/main" id="{3C3956C0-2B0B-B27A-6469-E22973FCF688}"/>
                </a:ext>
              </a:extLst>
            </p:cNvPr>
            <p:cNvCxnSpPr>
              <a:stCxn id="32" idx="2"/>
              <a:endCxn id="18" idx="0"/>
            </p:cNvCxnSpPr>
            <p:nvPr/>
          </p:nvCxnSpPr>
          <p:spPr>
            <a:xfrm rot="16200000" flipH="1">
              <a:off x="3177784" y="1622547"/>
              <a:ext cx="163410" cy="511449"/>
            </a:xfrm>
            <a:prstGeom prst="bentConnector3">
              <a:avLst/>
            </a:prstGeom>
          </p:spPr>
          <p:style>
            <a:lnRef idx="1">
              <a:schemeClr val="dk1"/>
            </a:lnRef>
            <a:fillRef idx="0">
              <a:schemeClr val="dk1"/>
            </a:fillRef>
            <a:effectRef idx="0">
              <a:schemeClr val="dk1"/>
            </a:effectRef>
            <a:fontRef idx="minor">
              <a:schemeClr val="tx1"/>
            </a:fontRef>
          </p:style>
        </p:cxnSp>
        <p:cxnSp>
          <p:nvCxnSpPr>
            <p:cNvPr id="25" name="连接符: 肘形 24">
              <a:extLst>
                <a:ext uri="{FF2B5EF4-FFF2-40B4-BE49-F238E27FC236}">
                  <a16:creationId xmlns:a16="http://schemas.microsoft.com/office/drawing/2014/main" id="{B793E2C2-AC10-A109-6513-CAE376FDC24C}"/>
                </a:ext>
              </a:extLst>
            </p:cNvPr>
            <p:cNvCxnSpPr>
              <a:stCxn id="32" idx="2"/>
              <a:endCxn id="16" idx="0"/>
            </p:cNvCxnSpPr>
            <p:nvPr/>
          </p:nvCxnSpPr>
          <p:spPr>
            <a:xfrm rot="5400000">
              <a:off x="2724406" y="1684276"/>
              <a:ext cx="167068" cy="391651"/>
            </a:xfrm>
            <a:prstGeom prst="bentConnector3">
              <a:avLst>
                <a:gd name="adj1" fmla="val 50000"/>
              </a:avLst>
            </a:prstGeom>
          </p:spPr>
          <p:style>
            <a:lnRef idx="1">
              <a:schemeClr val="dk1"/>
            </a:lnRef>
            <a:fillRef idx="0">
              <a:schemeClr val="dk1"/>
            </a:fillRef>
            <a:effectRef idx="0">
              <a:schemeClr val="dk1"/>
            </a:effectRef>
            <a:fontRef idx="minor">
              <a:schemeClr val="tx1"/>
            </a:fontRef>
          </p:style>
        </p:cxnSp>
        <p:sp>
          <p:nvSpPr>
            <p:cNvPr id="26" name="Rectangle 50">
              <a:extLst>
                <a:ext uri="{FF2B5EF4-FFF2-40B4-BE49-F238E27FC236}">
                  <a16:creationId xmlns:a16="http://schemas.microsoft.com/office/drawing/2014/main" id="{67015A21-2C7C-C094-6F3E-1994BE29DBFA}"/>
                </a:ext>
              </a:extLst>
            </p:cNvPr>
            <p:cNvSpPr>
              <a:spLocks noChangeArrowheads="1"/>
            </p:cNvSpPr>
            <p:nvPr/>
          </p:nvSpPr>
          <p:spPr bwMode="auto">
            <a:xfrm>
              <a:off x="2211681" y="2401410"/>
              <a:ext cx="798824" cy="510666"/>
            </a:xfrm>
            <a:prstGeom prst="rect">
              <a:avLst/>
            </a:prstGeom>
            <a:solidFill>
              <a:srgbClr val="FFFFFF"/>
            </a:solidFill>
            <a:ln w="9525">
              <a:solidFill>
                <a:srgbClr val="000000"/>
              </a:solidFill>
              <a:prstDash val="dash"/>
              <a:miter lim="800000"/>
              <a:headEnd/>
              <a:tailEnd/>
            </a:ln>
          </p:spPr>
          <p:txBody>
            <a:bodyPr rot="0" vert="horz" wrap="square" lIns="91440" tIns="45720" rIns="91440" bIns="45720" anchor="t" anchorCtr="0" upright="1">
              <a:noAutofit/>
            </a:bodyPr>
            <a:lstStyle/>
            <a:p>
              <a:pPr algn="just"/>
              <a:r>
                <a:rPr lang="zh-CN" sz="1900" kern="100">
                  <a:solidFill>
                    <a:srgbClr val="000000"/>
                  </a:solidFill>
                  <a:effectLst/>
                  <a:latin typeface="Times New Roman" panose="02020603050405020304" pitchFamily="18" charset="0"/>
                  <a:ea typeface="宋体" panose="02010600030101010101" pitchFamily="2" charset="-122"/>
                </a:rPr>
                <a:t>保险代理人</a:t>
              </a:r>
            </a:p>
            <a:p>
              <a:pPr algn="just"/>
              <a:r>
                <a:rPr lang="zh-CN" sz="1900" kern="100">
                  <a:solidFill>
                    <a:srgbClr val="000000"/>
                  </a:solidFill>
                  <a:effectLst/>
                  <a:latin typeface="Times New Roman" panose="02020603050405020304" pitchFamily="18" charset="0"/>
                  <a:ea typeface="宋体" panose="02010600030101010101" pitchFamily="2" charset="-122"/>
                </a:rPr>
                <a:t>独立代理人</a:t>
              </a:r>
            </a:p>
          </p:txBody>
        </p:sp>
        <p:cxnSp>
          <p:nvCxnSpPr>
            <p:cNvPr id="27" name="直接连接符 26">
              <a:extLst>
                <a:ext uri="{FF2B5EF4-FFF2-40B4-BE49-F238E27FC236}">
                  <a16:creationId xmlns:a16="http://schemas.microsoft.com/office/drawing/2014/main" id="{3D7DB3F3-6C73-9AF2-96CE-DB2644CDA0F7}"/>
                </a:ext>
              </a:extLst>
            </p:cNvPr>
            <p:cNvCxnSpPr>
              <a:stCxn id="17" idx="2"/>
              <a:endCxn id="20" idx="0"/>
            </p:cNvCxnSpPr>
            <p:nvPr/>
          </p:nvCxnSpPr>
          <p:spPr>
            <a:xfrm>
              <a:off x="4399681" y="1791408"/>
              <a:ext cx="9544" cy="609529"/>
            </a:xfrm>
            <a:prstGeom prst="line">
              <a:avLst/>
            </a:prstGeom>
            <a:ln>
              <a:prstDash val="dash"/>
            </a:ln>
          </p:spPr>
          <p:style>
            <a:lnRef idx="1">
              <a:schemeClr val="dk1"/>
            </a:lnRef>
            <a:fillRef idx="0">
              <a:schemeClr val="dk1"/>
            </a:fillRef>
            <a:effectRef idx="0">
              <a:schemeClr val="dk1"/>
            </a:effectRef>
            <a:fontRef idx="minor">
              <a:schemeClr val="tx1"/>
            </a:fontRef>
          </p:style>
        </p:cxnSp>
        <p:cxnSp>
          <p:nvCxnSpPr>
            <p:cNvPr id="28" name="直接连接符 27">
              <a:extLst>
                <a:ext uri="{FF2B5EF4-FFF2-40B4-BE49-F238E27FC236}">
                  <a16:creationId xmlns:a16="http://schemas.microsoft.com/office/drawing/2014/main" id="{73CAC067-853C-B5E5-842F-01FC68432D01}"/>
                </a:ext>
              </a:extLst>
            </p:cNvPr>
            <p:cNvCxnSpPr>
              <a:stCxn id="18" idx="2"/>
              <a:endCxn id="19" idx="0"/>
            </p:cNvCxnSpPr>
            <p:nvPr/>
          </p:nvCxnSpPr>
          <p:spPr>
            <a:xfrm>
              <a:off x="3515214" y="2232392"/>
              <a:ext cx="85" cy="165871"/>
            </a:xfrm>
            <a:prstGeom prst="line">
              <a:avLst/>
            </a:prstGeom>
            <a:ln>
              <a:prstDash val="dash"/>
            </a:ln>
          </p:spPr>
          <p:style>
            <a:lnRef idx="1">
              <a:schemeClr val="dk1"/>
            </a:lnRef>
            <a:fillRef idx="0">
              <a:schemeClr val="dk1"/>
            </a:fillRef>
            <a:effectRef idx="0">
              <a:schemeClr val="dk1"/>
            </a:effectRef>
            <a:fontRef idx="minor">
              <a:schemeClr val="tx1"/>
            </a:fontRef>
          </p:style>
        </p:cxnSp>
        <p:cxnSp>
          <p:nvCxnSpPr>
            <p:cNvPr id="29" name="直接连接符 28">
              <a:extLst>
                <a:ext uri="{FF2B5EF4-FFF2-40B4-BE49-F238E27FC236}">
                  <a16:creationId xmlns:a16="http://schemas.microsoft.com/office/drawing/2014/main" id="{DBC9808B-F723-DBCC-4CC0-B8F231090E01}"/>
                </a:ext>
              </a:extLst>
            </p:cNvPr>
            <p:cNvCxnSpPr>
              <a:stCxn id="16" idx="2"/>
              <a:endCxn id="26" idx="0"/>
            </p:cNvCxnSpPr>
            <p:nvPr/>
          </p:nvCxnSpPr>
          <p:spPr>
            <a:xfrm flipH="1">
              <a:off x="2611093" y="2236050"/>
              <a:ext cx="1021" cy="165360"/>
            </a:xfrm>
            <a:prstGeom prst="line">
              <a:avLst/>
            </a:prstGeom>
            <a:ln>
              <a:prstDash val="dash"/>
            </a:ln>
          </p:spPr>
          <p:style>
            <a:lnRef idx="1">
              <a:schemeClr val="dk1"/>
            </a:lnRef>
            <a:fillRef idx="0">
              <a:schemeClr val="dk1"/>
            </a:fillRef>
            <a:effectRef idx="0">
              <a:schemeClr val="dk1"/>
            </a:effectRef>
            <a:fontRef idx="minor">
              <a:schemeClr val="tx1"/>
            </a:fontRef>
          </p:style>
        </p:cxnSp>
        <p:sp>
          <p:nvSpPr>
            <p:cNvPr id="30" name="Rectangle 50">
              <a:extLst>
                <a:ext uri="{FF2B5EF4-FFF2-40B4-BE49-F238E27FC236}">
                  <a16:creationId xmlns:a16="http://schemas.microsoft.com/office/drawing/2014/main" id="{8FC93665-0CD8-60D5-32BE-804B3049E755}"/>
                </a:ext>
              </a:extLst>
            </p:cNvPr>
            <p:cNvSpPr>
              <a:spLocks noChangeArrowheads="1"/>
            </p:cNvSpPr>
            <p:nvPr/>
          </p:nvSpPr>
          <p:spPr bwMode="auto">
            <a:xfrm>
              <a:off x="1317520" y="2408682"/>
              <a:ext cx="798195" cy="276860"/>
            </a:xfrm>
            <a:prstGeom prst="rect">
              <a:avLst/>
            </a:prstGeom>
            <a:solidFill>
              <a:srgbClr val="FFFFFF"/>
            </a:solidFill>
            <a:ln w="9525">
              <a:solidFill>
                <a:srgbClr val="000000"/>
              </a:solidFill>
              <a:prstDash val="dash"/>
              <a:miter lim="800000"/>
              <a:headEnd/>
              <a:tailEnd/>
            </a:ln>
          </p:spPr>
          <p:txBody>
            <a:bodyPr rot="0" vert="horz" wrap="square" lIns="91440" tIns="45720" rIns="91440" bIns="45720" anchor="t" anchorCtr="0" upright="1">
              <a:noAutofit/>
            </a:bodyPr>
            <a:lstStyle/>
            <a:p>
              <a:pPr algn="just"/>
              <a:r>
                <a:rPr lang="zh-CN" sz="1900" kern="100">
                  <a:solidFill>
                    <a:srgbClr val="000000"/>
                  </a:solidFill>
                  <a:effectLst/>
                  <a:latin typeface="Times New Roman" panose="02020603050405020304" pitchFamily="18" charset="0"/>
                  <a:ea typeface="宋体" panose="02010600030101010101" pitchFamily="2" charset="-122"/>
                </a:rPr>
                <a:t>保险经纪人</a:t>
              </a:r>
            </a:p>
          </p:txBody>
        </p:sp>
        <p:cxnSp>
          <p:nvCxnSpPr>
            <p:cNvPr id="31" name="直接连接符 30">
              <a:extLst>
                <a:ext uri="{FF2B5EF4-FFF2-40B4-BE49-F238E27FC236}">
                  <a16:creationId xmlns:a16="http://schemas.microsoft.com/office/drawing/2014/main" id="{BA6C1264-F042-8C8F-02D3-0FA9E87E54F3}"/>
                </a:ext>
              </a:extLst>
            </p:cNvPr>
            <p:cNvCxnSpPr>
              <a:stCxn id="14" idx="2"/>
              <a:endCxn id="30" idx="0"/>
            </p:cNvCxnSpPr>
            <p:nvPr/>
          </p:nvCxnSpPr>
          <p:spPr>
            <a:xfrm>
              <a:off x="1711749" y="1334594"/>
              <a:ext cx="4869" cy="1074088"/>
            </a:xfrm>
            <a:prstGeom prst="line">
              <a:avLst/>
            </a:prstGeom>
            <a:ln>
              <a:prstDash val="dash"/>
            </a:ln>
          </p:spPr>
          <p:style>
            <a:lnRef idx="1">
              <a:schemeClr val="dk1"/>
            </a:lnRef>
            <a:fillRef idx="0">
              <a:schemeClr val="dk1"/>
            </a:fillRef>
            <a:effectRef idx="0">
              <a:schemeClr val="dk1"/>
            </a:effectRef>
            <a:fontRef idx="minor">
              <a:schemeClr val="tx1"/>
            </a:fontRef>
          </p:style>
        </p:cxnSp>
        <p:sp>
          <p:nvSpPr>
            <p:cNvPr id="32" name="Rectangle 46">
              <a:extLst>
                <a:ext uri="{FF2B5EF4-FFF2-40B4-BE49-F238E27FC236}">
                  <a16:creationId xmlns:a16="http://schemas.microsoft.com/office/drawing/2014/main" id="{C486073F-3FB8-B8AE-DE53-0CBAC08570E7}"/>
                </a:ext>
              </a:extLst>
            </p:cNvPr>
            <p:cNvSpPr>
              <a:spLocks noChangeArrowheads="1"/>
            </p:cNvSpPr>
            <p:nvPr/>
          </p:nvSpPr>
          <p:spPr bwMode="auto">
            <a:xfrm>
              <a:off x="2655467" y="1524152"/>
              <a:ext cx="696595" cy="272415"/>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upright="1">
              <a:noAutofit/>
            </a:bodyPr>
            <a:lstStyle/>
            <a:p>
              <a:pPr algn="just"/>
              <a:r>
                <a:rPr lang="zh-CN" sz="1900" kern="100">
                  <a:solidFill>
                    <a:srgbClr val="000000"/>
                  </a:solidFill>
                  <a:effectLst/>
                  <a:latin typeface="Times New Roman" panose="02020603050405020304" pitchFamily="18" charset="0"/>
                  <a:ea typeface="宋体" panose="02010600030101010101" pitchFamily="2" charset="-122"/>
                </a:rPr>
                <a:t>专业代理</a:t>
              </a:r>
            </a:p>
          </p:txBody>
        </p:sp>
      </p:gr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a:extLst>
              <a:ext uri="{FF2B5EF4-FFF2-40B4-BE49-F238E27FC236}">
                <a16:creationId xmlns:a16="http://schemas.microsoft.com/office/drawing/2014/main" id="{3E5B71D7-49E8-B1E6-DEE3-4931BBF20341}"/>
              </a:ext>
            </a:extLst>
          </p:cNvPr>
          <p:cNvSpPr>
            <a:spLocks noGrp="1" noChangeArrowheads="1"/>
          </p:cNvSpPr>
          <p:nvPr>
            <p:ph type="title"/>
          </p:nvPr>
        </p:nvSpPr>
        <p:spPr/>
        <p:txBody>
          <a:bodyPr/>
          <a:lstStyle/>
          <a:p>
            <a:r>
              <a:rPr lang="zh-CN" altLang="en-US" dirty="0"/>
              <a:t>一、</a:t>
            </a:r>
            <a:r>
              <a:rPr lang="zh-CN" altLang="en-US" b="1" dirty="0"/>
              <a:t>直接营销</a:t>
            </a:r>
            <a:r>
              <a:rPr lang="zh-CN" altLang="en-US" dirty="0"/>
              <a:t> </a:t>
            </a:r>
          </a:p>
        </p:txBody>
      </p:sp>
      <p:sp>
        <p:nvSpPr>
          <p:cNvPr id="11267" name="Rectangle 3">
            <a:extLst>
              <a:ext uri="{FF2B5EF4-FFF2-40B4-BE49-F238E27FC236}">
                <a16:creationId xmlns:a16="http://schemas.microsoft.com/office/drawing/2014/main" id="{72BDEBEF-4A39-CBEB-D0DD-5A3063D21B38}"/>
              </a:ext>
            </a:extLst>
          </p:cNvPr>
          <p:cNvSpPr>
            <a:spLocks noGrp="1" noChangeArrowheads="1"/>
          </p:cNvSpPr>
          <p:nvPr>
            <p:ph type="body" idx="1"/>
          </p:nvPr>
        </p:nvSpPr>
        <p:spPr/>
        <p:txBody>
          <a:bodyPr/>
          <a:lstStyle/>
          <a:p>
            <a:pPr>
              <a:lnSpc>
                <a:spcPct val="90000"/>
              </a:lnSpc>
            </a:pPr>
            <a:r>
              <a:rPr lang="zh-CN" altLang="en-US" dirty="0"/>
              <a:t>直接营销也称为直销制，保险公司直接通过自己的员工，利用各种宣传手段直接向各种客户销售保险商品。</a:t>
            </a:r>
          </a:p>
          <a:p>
            <a:pPr>
              <a:lnSpc>
                <a:spcPct val="90000"/>
              </a:lnSpc>
            </a:pPr>
            <a:r>
              <a:rPr lang="zh-CN" altLang="en-US" dirty="0"/>
              <a:t>参与直接营销体系中的各员工是属于保险公司的直属员工，是在保险公司中领取固定薪水的正式员工。</a:t>
            </a:r>
          </a:p>
          <a:p>
            <a:pPr>
              <a:lnSpc>
                <a:spcPct val="90000"/>
              </a:lnSpc>
            </a:pPr>
            <a:r>
              <a:rPr lang="zh-CN" altLang="en-US" dirty="0"/>
              <a:t>直接营销体系：包括团体保险、直接邮件营销、电话营销、保险零售店、网络营销等多种方式。 </a:t>
            </a:r>
          </a:p>
        </p:txBody>
      </p:sp>
    </p:spTree>
  </p:cSld>
  <p:clrMapOvr>
    <a:masterClrMapping/>
  </p:clrMapOvr>
</p:sld>
</file>

<file path=ppt/theme/theme1.xml><?xml version="1.0" encoding="utf-8"?>
<a:theme xmlns:a="http://schemas.openxmlformats.org/drawingml/2006/main" name="默认设计模板">
  <a:themeElements>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默认设计模板">
      <a:majorFont>
        <a:latin typeface="Arial"/>
        <a:ea typeface="宋体"/>
        <a:cs typeface=""/>
      </a:majorFont>
      <a:minorFont>
        <a:latin typeface="Arial"/>
        <a:ea typeface="宋体"/>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raClrScheme>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默认设计模板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默认设计模板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默认设计模板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默认设计模板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默认设计模板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默认设计模板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默认设计模板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默认设计模板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默认设计模板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默认设计模板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默认设计模板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2013 - 2022"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34</TotalTime>
  <Words>1276</Words>
  <Application>Microsoft Office PowerPoint</Application>
  <PresentationFormat>全屏显示(4:3)</PresentationFormat>
  <Paragraphs>151</Paragraphs>
  <Slides>22</Slides>
  <Notes>0</Notes>
  <HiddenSlides>0</HiddenSlides>
  <MMClips>0</MMClips>
  <ScaleCrop>false</ScaleCrop>
  <HeadingPairs>
    <vt:vector size="6" baseType="variant">
      <vt:variant>
        <vt:lpstr>已用的字体</vt:lpstr>
      </vt:variant>
      <vt:variant>
        <vt:i4>4</vt:i4>
      </vt:variant>
      <vt:variant>
        <vt:lpstr>主题</vt:lpstr>
      </vt:variant>
      <vt:variant>
        <vt:i4>1</vt:i4>
      </vt:variant>
      <vt:variant>
        <vt:lpstr>幻灯片标题</vt:lpstr>
      </vt:variant>
      <vt:variant>
        <vt:i4>22</vt:i4>
      </vt:variant>
    </vt:vector>
  </HeadingPairs>
  <TitlesOfParts>
    <vt:vector size="27" baseType="lpstr">
      <vt:lpstr>Arial</vt:lpstr>
      <vt:lpstr>宋体</vt:lpstr>
      <vt:lpstr>Times New Roman</vt:lpstr>
      <vt:lpstr>Wingdings</vt:lpstr>
      <vt:lpstr>默认设计模板</vt:lpstr>
      <vt:lpstr>第三部分</vt:lpstr>
      <vt:lpstr>第九章</vt:lpstr>
      <vt:lpstr>第一节</vt:lpstr>
      <vt:lpstr>一、保险营销渠道的概念 </vt:lpstr>
      <vt:lpstr>二、保险营销渠道的作用 </vt:lpstr>
      <vt:lpstr>三、保险中介存在的必要性 </vt:lpstr>
      <vt:lpstr>第二节</vt:lpstr>
      <vt:lpstr>PowerPoint 演示文稿</vt:lpstr>
      <vt:lpstr>一、直接营销 </vt:lpstr>
      <vt:lpstr>二、间接营销 </vt:lpstr>
      <vt:lpstr>PowerPoint 演示文稿</vt:lpstr>
      <vt:lpstr>PowerPoint 演示文稿</vt:lpstr>
      <vt:lpstr>各种营销模式的排序比较 </vt:lpstr>
      <vt:lpstr>第三节</vt:lpstr>
      <vt:lpstr>一、营销渠道的选择原则 </vt:lpstr>
      <vt:lpstr>二、营销渠道的选择决策 </vt:lpstr>
      <vt:lpstr>二、营销渠道的选择决策</vt:lpstr>
      <vt:lpstr>二、营销渠道的选择决策</vt:lpstr>
      <vt:lpstr>二、营销渠道的选择决策</vt:lpstr>
      <vt:lpstr>三、营销渠道的管理 </vt:lpstr>
      <vt:lpstr>三、营销渠道的管理 </vt:lpstr>
      <vt:lpstr>三、营销渠道的管理 </vt:lpstr>
    </vt:vector>
  </TitlesOfParts>
  <Company>www.ftpdown.com</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第三部分</dc:title>
  <dc:creator>马钦荣</dc:creator>
  <cp:lastModifiedBy>粟 芳</cp:lastModifiedBy>
  <cp:revision>6</cp:revision>
  <dcterms:created xsi:type="dcterms:W3CDTF">2009-07-20T07:59:06Z</dcterms:created>
  <dcterms:modified xsi:type="dcterms:W3CDTF">2023-01-29T02:20:14Z</dcterms:modified>
</cp:coreProperties>
</file>

<file path=docProps/thumbnail.jpeg>
</file>